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  <p:sldMasterId id="2147483748" r:id="rId2"/>
    <p:sldMasterId id="2147483762" r:id="rId3"/>
    <p:sldMasterId id="2147483775" r:id="rId4"/>
  </p:sldMasterIdLst>
  <p:notesMasterIdLst>
    <p:notesMasterId r:id="rId32"/>
  </p:notesMasterIdLst>
  <p:sldIdLst>
    <p:sldId id="391" r:id="rId5"/>
    <p:sldId id="393" r:id="rId6"/>
    <p:sldId id="394" r:id="rId7"/>
    <p:sldId id="371" r:id="rId8"/>
    <p:sldId id="399" r:id="rId9"/>
    <p:sldId id="397" r:id="rId10"/>
    <p:sldId id="398" r:id="rId11"/>
    <p:sldId id="392" r:id="rId12"/>
    <p:sldId id="396" r:id="rId13"/>
    <p:sldId id="400" r:id="rId14"/>
    <p:sldId id="401" r:id="rId15"/>
    <p:sldId id="402" r:id="rId16"/>
    <p:sldId id="403" r:id="rId17"/>
    <p:sldId id="405" r:id="rId18"/>
    <p:sldId id="406" r:id="rId19"/>
    <p:sldId id="390" r:id="rId20"/>
    <p:sldId id="411" r:id="rId21"/>
    <p:sldId id="414" r:id="rId22"/>
    <p:sldId id="407" r:id="rId23"/>
    <p:sldId id="408" r:id="rId24"/>
    <p:sldId id="410" r:id="rId25"/>
    <p:sldId id="409" r:id="rId26"/>
    <p:sldId id="415" r:id="rId27"/>
    <p:sldId id="412" r:id="rId28"/>
    <p:sldId id="395" r:id="rId29"/>
    <p:sldId id="346" r:id="rId30"/>
    <p:sldId id="416" r:id="rId31"/>
  </p:sldIdLst>
  <p:sldSz cx="12192000" cy="6858000"/>
  <p:notesSz cx="8891588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8" pos="2434" userDrawn="1">
          <p15:clr>
            <a:srgbClr val="A4A3A4"/>
          </p15:clr>
        </p15:guide>
        <p15:guide id="9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0000"/>
    <a:srgbClr val="99FF99"/>
    <a:srgbClr val="FF3300"/>
    <a:srgbClr val="006600"/>
    <a:srgbClr val="00FFFF"/>
    <a:srgbClr val="008000"/>
    <a:srgbClr val="99FF66"/>
    <a:srgbClr val="33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10" autoAdjust="0"/>
  </p:normalViewPr>
  <p:slideViewPr>
    <p:cSldViewPr showGuides="1">
      <p:cViewPr varScale="1">
        <p:scale>
          <a:sx n="77" d="100"/>
          <a:sy n="77" d="100"/>
        </p:scale>
        <p:origin x="420" y="84"/>
      </p:cViewPr>
      <p:guideLst>
        <p:guide/>
        <p:guide pos="243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6CD73E-B884-4CF5-9976-E37AADC3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853991" cy="344057"/>
          </a:xfrm>
          <a:prstGeom prst="rect">
            <a:avLst/>
          </a:prstGeom>
        </p:spPr>
        <p:txBody>
          <a:bodyPr vert="horz" lIns="91201" tIns="45601" rIns="91201" bIns="45601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A956B-FB3D-4193-9C58-A85D4358ED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035521" y="1"/>
            <a:ext cx="3853991" cy="344057"/>
          </a:xfrm>
          <a:prstGeom prst="rect">
            <a:avLst/>
          </a:prstGeom>
        </p:spPr>
        <p:txBody>
          <a:bodyPr vert="horz" lIns="91201" tIns="45601" rIns="91201" bIns="45601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95929D4-1A5B-4D46-9DCE-C0A8C22E2001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72E8D7-3C3D-41FA-8BC7-38F190B939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514350"/>
            <a:ext cx="4570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1" tIns="45601" rIns="91201" bIns="45601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A364DE0-76A5-4706-9D8E-B7B7530F9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8745" y="3257522"/>
            <a:ext cx="7114101" cy="3086597"/>
          </a:xfrm>
          <a:prstGeom prst="rect">
            <a:avLst/>
          </a:prstGeom>
        </p:spPr>
        <p:txBody>
          <a:bodyPr vert="horz" lIns="91201" tIns="45601" rIns="91201" bIns="4560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52668-7BFF-4D7B-83F1-3EB3A97A49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2840"/>
            <a:ext cx="3853991" cy="344057"/>
          </a:xfrm>
          <a:prstGeom prst="rect">
            <a:avLst/>
          </a:prstGeom>
        </p:spPr>
        <p:txBody>
          <a:bodyPr vert="horz" lIns="91201" tIns="45601" rIns="91201" bIns="45601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FA213-4552-4A91-9A90-A81F605FE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035521" y="6512840"/>
            <a:ext cx="3853991" cy="344057"/>
          </a:xfrm>
          <a:prstGeom prst="rect">
            <a:avLst/>
          </a:prstGeom>
        </p:spPr>
        <p:txBody>
          <a:bodyPr vert="horz" wrap="square" lIns="91201" tIns="45601" rIns="91201" bIns="456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D5A9D4-9879-44E2-821B-B250792F85FE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6911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21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758163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22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75667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24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7955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25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72072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26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09443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5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4129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7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82044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9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95664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10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822392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11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5826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12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61606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13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66263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9D4-9879-44E2-821B-B250792F85FE}" type="slidenum">
              <a:rPr lang="en-ZA" altLang="en-US" smtClean="0"/>
              <a:pPr>
                <a:defRPr/>
              </a:pPr>
              <a:t>20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47967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98AEE1D-DF2C-4B38-A079-6C167DA91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3752" y="4180726"/>
            <a:ext cx="10585449" cy="98107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93752" y="5293563"/>
            <a:ext cx="10585449" cy="1219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63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22275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3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0951" y="971550"/>
            <a:ext cx="2777067" cy="5505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518" y="952500"/>
            <a:ext cx="8132233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1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5518" y="1397000"/>
            <a:ext cx="11106149" cy="508793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064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2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0207F-F8B0-4E9C-B886-B462A2D1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357C-CA05-4DCF-84BF-84756F73A11B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11CC-6896-4630-A10B-A5C74695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A2DF1-412F-4329-A8C5-58143310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AA6E-7A1C-42EE-A31C-A3DA5DF0BF46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54939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10EDF-6E22-48C8-98F4-489FF9DB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B8E8-2EF5-4D00-BC20-DEE3108B9D84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03B61-5EE0-4F86-A513-67173191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B1C43-490E-423A-B9DD-94F2A231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3211-2DD8-4E1D-AFEA-71F88416B95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63668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25313-CE71-4B8F-A6FC-5BD4A849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F173-3BD9-4844-9A59-568649054F2C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2A0A-A596-48FC-AA39-06A5EFC2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EC3CD-DFAB-436E-B0FE-1D215872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782C-4268-4067-A58C-67991C5E3E8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64727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3FE54B-2D7A-40BC-9BB1-898C5558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AB0C2-0B13-4338-B720-1A8CB67EEBDD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F29E3F-B7F5-4AF7-9BE7-1469FB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793AAA-E23C-4B86-8C24-55171788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6CC9-3503-4371-983F-8CF265B86036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64821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4DC042-7DC6-48B5-834C-9DD841FD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EC54-7754-41C1-A7C9-C8723C058214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04DC46-7FC1-4002-A5CE-B7E53873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0B31A0-F4CC-45F4-A09D-42B67814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DBFC-6918-4837-BF4A-29BE61F4D2E5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51757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F73A84-8888-4A49-8069-1F88B128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6986-053F-423E-A37A-F7B2C77C0C55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68B929-F236-4CF1-9AA5-A78FAD9C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B105A9-EF4C-4833-94EE-1A791CA6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222E-8D21-4952-9C26-6F1768FDBAE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9474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50CF19-91EC-440D-A776-66921C52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B6CD-B2A5-4D53-9885-C104E7229FEB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1086D9-B5DA-4062-97BD-6870538F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AD221F-02F8-4DBA-B84C-6B7F89FC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34C70-E69C-494B-89FB-0BF16A96187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55540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8" y="1372902"/>
            <a:ext cx="11106149" cy="5112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5925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24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D89F09-6FC6-475C-80D9-93F38DA2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20CA-E65B-4507-818D-A1F58B5D734E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CB71A1-EA90-4D8C-A5DB-A4672E67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EC238D-FBA0-4D7D-833A-F6232480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63AA-820B-445E-87D1-0002EE320E0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301128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478D3B-CFA2-4D05-9219-C192247B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106A-35A0-4AF7-B980-6125C19D25C5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5A4391-78BB-43F6-939E-E218A977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14E398-FC11-49E7-95B1-D1272EE3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C1C99-7EF4-46A4-BDA6-15352D294A5E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91324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3078C-A05B-4479-A320-E339CD3A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2809-71E0-4B43-BBD1-61487F015E64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3C37C-5815-4C3D-9467-2CC2E1D4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A8772-D3AD-43C9-8DAF-19B33218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B736-E456-44CF-9E33-EBBA0F26069C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360330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1D2AE-7720-4B06-91B6-D5447269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EACF-BF00-49F0-9B43-B455C0EBFFD9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0FCD5-AE68-498B-8689-C0101054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6F55C-626A-493C-A671-EB1110F6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1FAD-2F38-4B4A-A63D-B913934B8E8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63221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7C278CF-ADF2-4733-98F9-A78048C5A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6-9_Divider.png">
            <a:extLst>
              <a:ext uri="{FF2B5EF4-FFF2-40B4-BE49-F238E27FC236}">
                <a16:creationId xmlns:a16="http://schemas.microsoft.com/office/drawing/2014/main" id="{303D5519-FE0E-4ABE-8729-9FEB15A40F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4477E4F-E49D-4284-9486-3DAA9D4A68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7050" y="6453188"/>
            <a:ext cx="481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8D092DE-93E1-4CCF-A75B-F5AA46D8A30A}" type="slidenum">
              <a:rPr lang="en-GB" altLang="en-US" sz="800" smtClean="0">
                <a:solidFill>
                  <a:srgbClr val="10218B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GB" altLang="en-US" sz="800">
              <a:solidFill>
                <a:srgbClr val="10218B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678B9F58-F482-45DD-9CD1-6821817488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1288" y="5895975"/>
            <a:ext cx="32099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404814"/>
            <a:ext cx="10369483" cy="534474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7382" y="1916833"/>
            <a:ext cx="11137237" cy="4559701"/>
          </a:xfrm>
        </p:spPr>
        <p:txBody>
          <a:bodyPr>
            <a:noAutofit/>
          </a:bodyPr>
          <a:lstStyle>
            <a:lvl1pPr marL="164201" indent="-164201">
              <a:buFont typeface="Arial" pitchFamily="34" charset="0"/>
              <a:buChar char="•"/>
              <a:defRPr sz="1400" b="0">
                <a:latin typeface="Arial" pitchFamily="34" charset="0"/>
                <a:cs typeface="Arial" pitchFamily="34" charset="0"/>
              </a:defRPr>
            </a:lvl1pPr>
            <a:lvl2pPr marL="432000" indent="-180000">
              <a:spcBef>
                <a:spcPts val="0"/>
              </a:spcBef>
              <a:spcAft>
                <a:spcPts val="336"/>
              </a:spcAft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64000" indent="-180000">
              <a:spcBef>
                <a:spcPts val="0"/>
              </a:spcBef>
              <a:spcAft>
                <a:spcPts val="336"/>
              </a:spcAft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3pPr>
            <a:lvl4pPr marL="1296000" indent="-180000">
              <a:spcBef>
                <a:spcPts val="0"/>
              </a:spcBef>
              <a:spcAft>
                <a:spcPts val="336"/>
              </a:spcAft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4pPr>
            <a:lvl5pPr marL="1728000" indent="-180000">
              <a:spcBef>
                <a:spcPts val="0"/>
              </a:spcBef>
              <a:spcAft>
                <a:spcPts val="336"/>
              </a:spcAft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719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14" y="291310"/>
            <a:ext cx="9409223" cy="436487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18" y="1600204"/>
            <a:ext cx="11497820" cy="4007192"/>
          </a:xfrm>
        </p:spPr>
        <p:txBody>
          <a:bodyPr lIns="0" tIns="0" rIns="0" bIns="0">
            <a:noAutofit/>
          </a:bodyPr>
          <a:lstStyle>
            <a:lvl1pPr marL="164201" indent="-164201">
              <a:defRPr sz="1400"/>
            </a:lvl1pPr>
            <a:lvl2pPr marL="180000" indent="-180000">
              <a:spcBef>
                <a:spcPts val="0"/>
              </a:spcBef>
              <a:spcAft>
                <a:spcPts val="336"/>
              </a:spcAft>
              <a:defRPr sz="1400"/>
            </a:lvl2pPr>
            <a:lvl3pPr marL="180000" indent="-180000">
              <a:spcBef>
                <a:spcPts val="0"/>
              </a:spcBef>
              <a:spcAft>
                <a:spcPts val="336"/>
              </a:spcAft>
              <a:defRPr sz="1400"/>
            </a:lvl3pPr>
            <a:lvl4pPr marL="180000" indent="-180000">
              <a:spcBef>
                <a:spcPts val="0"/>
              </a:spcBef>
              <a:spcAft>
                <a:spcPts val="336"/>
              </a:spcAft>
              <a:defRPr sz="1400"/>
            </a:lvl4pPr>
            <a:lvl5pPr marL="180000" indent="-180000">
              <a:spcBef>
                <a:spcPts val="0"/>
              </a:spcBef>
              <a:spcAft>
                <a:spcPts val="336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5717" y="814931"/>
            <a:ext cx="9409044" cy="434148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42FB8-2007-4F3D-BCC6-D9184D2E9B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9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7D66296-EC9B-4BD6-A47E-29F4EF134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3752" y="4180726"/>
            <a:ext cx="10585449" cy="98107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93752" y="5293563"/>
            <a:ext cx="10585449" cy="1219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668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8" y="1372902"/>
            <a:ext cx="11106149" cy="5112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5925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517" y="1409700"/>
            <a:ext cx="5450416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4" y="1409700"/>
            <a:ext cx="5452533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91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49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27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22475"/>
            <a:ext cx="5386917" cy="4462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827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22475"/>
            <a:ext cx="5389033" cy="4462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91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517" y="1409700"/>
            <a:ext cx="5450416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4" y="1409700"/>
            <a:ext cx="5452533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91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98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91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26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9CEA0-300A-47AF-9F08-CE664507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478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49ECF2-85E5-40EF-A54E-12E6D9131DEA}" type="datetimeFigureOut">
              <a:rPr lang="en-US"/>
              <a:pPr>
                <a:defRPr/>
              </a:pPr>
              <a:t>18-May-21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DEA5A-E220-4CB7-9EC7-766B66B5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478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B47E3-816E-4D21-8C63-297C2841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478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00FBBE-6D9B-434D-8F4F-663A63DEB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631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501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23925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27101"/>
            <a:ext cx="6815667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85976"/>
            <a:ext cx="4011084" cy="3746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810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5362575"/>
            <a:ext cx="10922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923925"/>
            <a:ext cx="10896600" cy="436562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929313"/>
            <a:ext cx="10922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496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22275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0951" y="971550"/>
            <a:ext cx="2777067" cy="5505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518" y="952500"/>
            <a:ext cx="8132233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44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5518" y="1397000"/>
            <a:ext cx="11106149" cy="508793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064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56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F19A874-3CE8-4002-9293-05F20FDF4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3752" y="4180726"/>
            <a:ext cx="10585449" cy="98107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93752" y="5293563"/>
            <a:ext cx="10585449" cy="1219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1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8" y="1372902"/>
            <a:ext cx="11106149" cy="5112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5925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27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22475"/>
            <a:ext cx="5386917" cy="4462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827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22475"/>
            <a:ext cx="5389033" cy="4462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91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00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517" y="1409700"/>
            <a:ext cx="5450416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4" y="1409700"/>
            <a:ext cx="5452533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91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36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27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22475"/>
            <a:ext cx="5386917" cy="4462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827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22475"/>
            <a:ext cx="5389033" cy="4462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91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59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91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33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168F3-E9D0-4870-9808-DFC496ED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478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7B2CF1-6C5D-4039-9E86-98B3F7CCFD03}" type="datetimeFigureOut">
              <a:rPr lang="en-US"/>
              <a:pPr>
                <a:defRPr/>
              </a:pPr>
              <a:t>18-May-21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67011-27AC-45C3-9F76-A0E4C57C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478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41604-AE7E-4F1F-BB67-5B773B3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478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EEF49F-A69F-43D8-B09F-4CD49BF5A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920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086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23925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27101"/>
            <a:ext cx="6815667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85976"/>
            <a:ext cx="4011084" cy="3746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347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5362575"/>
            <a:ext cx="10922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923925"/>
            <a:ext cx="10896600" cy="436562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929313"/>
            <a:ext cx="10922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555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22275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32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0951" y="971550"/>
            <a:ext cx="2777067" cy="5505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518" y="952500"/>
            <a:ext cx="8132233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19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5518" y="1397000"/>
            <a:ext cx="11106149" cy="508793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064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9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35518" y="419100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CDCE3-E477-419C-96E2-FD064F4A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478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79A87A-32DA-46BA-9421-9D24294471D4}" type="datetimeFigureOut">
              <a:rPr lang="en-US"/>
              <a:pPr>
                <a:defRPr/>
              </a:pPr>
              <a:t>18-May-21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C102B-B311-4F53-A7D9-815530B4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478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5F23-EC32-47B3-8181-5ABC6CBC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478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9B694B-90E5-43E4-84E8-57E208D7A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1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44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23925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27101"/>
            <a:ext cx="6815667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85976"/>
            <a:ext cx="4011084" cy="3746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6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5362575"/>
            <a:ext cx="10922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923925"/>
            <a:ext cx="10896600" cy="436562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929313"/>
            <a:ext cx="10922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8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FDE13EC9-FF2C-41E4-B267-7C79394A5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534988" y="420688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1DFB8F6-791A-4407-89E6-715D07AE9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4988" y="1411288"/>
            <a:ext cx="111061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077BE5-B2D1-4A0A-B6B1-C133F3AF7432}"/>
              </a:ext>
            </a:extLst>
          </p:cNvPr>
          <p:cNvCxnSpPr/>
          <p:nvPr/>
        </p:nvCxnSpPr>
        <p:spPr>
          <a:xfrm>
            <a:off x="0" y="6829425"/>
            <a:ext cx="12192000" cy="0"/>
          </a:xfrm>
          <a:prstGeom prst="line">
            <a:avLst/>
          </a:prstGeom>
          <a:ln w="57150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2">
            <a:extLst>
              <a:ext uri="{FF2B5EF4-FFF2-40B4-BE49-F238E27FC236}">
                <a16:creationId xmlns:a16="http://schemas.microsoft.com/office/drawing/2014/main" id="{FEE0494F-AF99-4F5F-89EE-F6901D99D0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782" r:id="rId2"/>
    <p:sldLayoutId id="2147484783" r:id="rId3"/>
    <p:sldLayoutId id="2147484784" r:id="rId4"/>
    <p:sldLayoutId id="2147484785" r:id="rId5"/>
    <p:sldLayoutId id="2147484824" r:id="rId6"/>
    <p:sldLayoutId id="2147484786" r:id="rId7"/>
    <p:sldLayoutId id="2147484787" r:id="rId8"/>
    <p:sldLayoutId id="2147484788" r:id="rId9"/>
    <p:sldLayoutId id="2147484789" r:id="rId10"/>
    <p:sldLayoutId id="2147484790" r:id="rId11"/>
    <p:sldLayoutId id="21474847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B65055A-8CF0-452F-BF37-024EF7EAF6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38CC616-957C-47F9-B919-4C59A790CC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350F2-D0A3-49C0-B138-C4A6535FD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9C31C-85B0-4593-B5CA-C4DF03D1801F}" type="datetimeFigureOut">
              <a:rPr lang="en-ZA"/>
              <a:pPr>
                <a:defRPr/>
              </a:pPr>
              <a:t>2021/05/18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02393-D7E4-4873-BF1E-54309D80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40488-E096-440F-A818-2EDDAA101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8BD298-8F76-4BD1-A8B3-B52F00D39CB4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  <p:sldLayoutId id="2147484825" r:id="rId12"/>
    <p:sldLayoutId id="21474848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94186941-AE1E-4BE9-ADC8-AA5149047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534988" y="420688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FBFF4B2C-ABA8-4C5D-9786-4D6A780F4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4988" y="1411288"/>
            <a:ext cx="111061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998362-788D-432D-9AEB-96CF052B7215}"/>
              </a:ext>
            </a:extLst>
          </p:cNvPr>
          <p:cNvCxnSpPr/>
          <p:nvPr/>
        </p:nvCxnSpPr>
        <p:spPr>
          <a:xfrm>
            <a:off x="0" y="6829425"/>
            <a:ext cx="12192000" cy="0"/>
          </a:xfrm>
          <a:prstGeom prst="line">
            <a:avLst/>
          </a:prstGeom>
          <a:ln w="57150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2">
            <a:extLst>
              <a:ext uri="{FF2B5EF4-FFF2-40B4-BE49-F238E27FC236}">
                <a16:creationId xmlns:a16="http://schemas.microsoft.com/office/drawing/2014/main" id="{952E2A1C-6EDF-4A2C-98A2-D70AAD04FF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  <p:sldLayoutId id="2147484803" r:id="rId2"/>
    <p:sldLayoutId id="2147484804" r:id="rId3"/>
    <p:sldLayoutId id="2147484805" r:id="rId4"/>
    <p:sldLayoutId id="2147484806" r:id="rId5"/>
    <p:sldLayoutId id="2147484828" r:id="rId6"/>
    <p:sldLayoutId id="2147484807" r:id="rId7"/>
    <p:sldLayoutId id="2147484808" r:id="rId8"/>
    <p:sldLayoutId id="2147484809" r:id="rId9"/>
    <p:sldLayoutId id="2147484810" r:id="rId10"/>
    <p:sldLayoutId id="2147484811" r:id="rId11"/>
    <p:sldLayoutId id="21474848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5ECE8424-40E4-4168-8AA9-983603640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534988" y="420688"/>
            <a:ext cx="1111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66E93DAA-6847-447F-9356-CD4DFF52A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4988" y="1411288"/>
            <a:ext cx="111061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BD04BE-21F8-47F7-BD31-2D101AFBD67B}"/>
              </a:ext>
            </a:extLst>
          </p:cNvPr>
          <p:cNvCxnSpPr/>
          <p:nvPr/>
        </p:nvCxnSpPr>
        <p:spPr>
          <a:xfrm>
            <a:off x="0" y="6829425"/>
            <a:ext cx="12192000" cy="0"/>
          </a:xfrm>
          <a:prstGeom prst="line">
            <a:avLst/>
          </a:prstGeom>
          <a:ln w="57150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2">
            <a:extLst>
              <a:ext uri="{FF2B5EF4-FFF2-40B4-BE49-F238E27FC236}">
                <a16:creationId xmlns:a16="http://schemas.microsoft.com/office/drawing/2014/main" id="{4ACCDD4F-7AE8-4911-A3A9-AEE80A1688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13" r:id="rId2"/>
    <p:sldLayoutId id="2147484814" r:id="rId3"/>
    <p:sldLayoutId id="2147484815" r:id="rId4"/>
    <p:sldLayoutId id="2147484816" r:id="rId5"/>
    <p:sldLayoutId id="2147484830" r:id="rId6"/>
    <p:sldLayoutId id="2147484817" r:id="rId7"/>
    <p:sldLayoutId id="2147484818" r:id="rId8"/>
    <p:sldLayoutId id="2147484819" r:id="rId9"/>
    <p:sldLayoutId id="2147484820" r:id="rId10"/>
    <p:sldLayoutId id="2147484821" r:id="rId11"/>
    <p:sldLayoutId id="21474848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sa.gov.za/?p=12370" TargetMode="External"/><Relationship Id="rId3" Type="http://schemas.openxmlformats.org/officeDocument/2006/relationships/hyperlink" Target="https://www.resetwork.co/book-briefing-work-a-deep-history-by-james-suzman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hyperlink" Target="https://data.worldbank.org/indicator/SL.UEM.1524.ZS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data.worldbank.org/indicator/SL.IND.EMPL.Z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sa.gov.za/publications/P0211/P02114thQuarter2019.pdf" TargetMode="External"/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hyperlink" Target="https://www.southafricanmi.com/education-statistic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ces.ed.gov/timss/" TargetMode="External"/><Relationship Id="rId5" Type="http://schemas.openxmlformats.org/officeDocument/2006/relationships/hyperlink" Target="https://nces.ed.gov/surveys/pirls/" TargetMode="External"/><Relationship Id="rId4" Type="http://schemas.openxmlformats.org/officeDocument/2006/relationships/hyperlink" Target="https://www.oecd.org/pis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timssandpirls.bc.edu/timss2015/index.html" TargetMode="External"/><Relationship Id="rId4" Type="http://schemas.openxmlformats.org/officeDocument/2006/relationships/hyperlink" Target="https://nces.ed.gov/surveys/pisa/pisa2015/index.as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google.com/search?client=firefox-b-d&amp;q=Cradle+of+humankin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behavioraleconomics.com/resources/mini-encyclopedia-of-be/homo-economicu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sa.gov.za/publications/Report-03-10-06/Report-03-10-062015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hyperlink" Target="https://businesstech.co.za/news/finance/293128/the-real-value-of-the-rand-in-2019-according-to-the-big-mac-index/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u.foleon.com/itu/connect-2030-agenda/hom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hyperlink" Target="https://a4ai.org/affordability-report/report/2017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4ai.org/affordability-report/report/2017/" TargetMode="External"/><Relationship Id="rId3" Type="http://schemas.openxmlformats.org/officeDocument/2006/relationships/hyperlink" Target="https://awethu.amandla.mobi/petitions/bring-the-cost-of-data-down" TargetMode="External"/><Relationship Id="rId7" Type="http://schemas.openxmlformats.org/officeDocument/2006/relationships/hyperlink" Target="https://www.vodacom.co.za/vodacom/shopping/data/prepaid-dat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mtn.co.za/Pages/Reduced-bundles.aspx" TargetMode="External"/><Relationship Id="rId5" Type="http://schemas.openxmlformats.org/officeDocument/2006/relationships/hyperlink" Target="https://mybroadband.co.za/news/cellular/393255-vodacom-and-mtn-slashed-prepaid-mobile-data-prices-40-savings-on-1gb.html" TargetMode="External"/><Relationship Id="rId4" Type="http://schemas.openxmlformats.org/officeDocument/2006/relationships/hyperlink" Target="http://www.compcom.co.za/newsletter/data-market-inquiry/" TargetMode="Externa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5_JctzoxX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businesstech.co.za/news/energy/477278/eskoms-problems-are-far-worse-than-we-thought-analysts/" TargetMode="External"/><Relationship Id="rId5" Type="http://schemas.openxmlformats.org/officeDocument/2006/relationships/hyperlink" Target="https://www.sahrc.org.za/home/21/files/The%20Vaal%20Inquiry%20Final%20Report_17022021.pdf" TargetMode="External"/><Relationship Id="rId4" Type="http://schemas.openxmlformats.org/officeDocument/2006/relationships/hyperlink" Target="https://theconversation.com/crisis-proofing-south-africas-water-security-106261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web.co.za/content/RgeVDMPog4z7KJN3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businesstech.co.za/news/government/341183/government-shows-off-plans-for-massive-new-smart-city-in-kz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ureru.uct.ac.za/sites/default/files/image_tool/images/383/Final%E2%80%93%20Overview%20and%20Analysis%20of%20Cape%20Town%27s%20Digital%20City%20Strategy.pdf" TargetMode="External"/><Relationship Id="rId11" Type="http://schemas.openxmlformats.org/officeDocument/2006/relationships/hyperlink" Target="https://www.eco-business.com/news/criticism-of-indias-smart-cities-mission-is-mounting/" TargetMode="External"/><Relationship Id="rId5" Type="http://schemas.microsoft.com/office/2007/relationships/hdphoto" Target="../media/hdphoto6.wdp"/><Relationship Id="rId10" Type="http://schemas.openxmlformats.org/officeDocument/2006/relationships/hyperlink" Target="https://nationalinterest.org/blog/buzz/what-can-we-learn-failed-smart-city-development-project-canada-152396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://www.getty.edu/conservation/publications_resources/newsletters/28_1/brasilia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telkom.co.za/today/futuremak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iztechafrica.com/article/mtn-launches-estreet-mobile-internet-cafes/7321/" TargetMode="External"/><Relationship Id="rId5" Type="http://schemas.openxmlformats.org/officeDocument/2006/relationships/hyperlink" Target="https://www.is.co.za/about-us/case-studies/cyber-influx/" TargetMode="External"/><Relationship Id="rId4" Type="http://schemas.openxmlformats.org/officeDocument/2006/relationships/hyperlink" Target="https://www.developingtelecoms.com/telecom-technology/wireless-networks/1502-vodacom-gsma-and-qualcomm-bring-high-speed-internet-cafes-to-tanzania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alter@sakan.org.z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18-0514-3" TargetMode="External"/><Relationship Id="rId7" Type="http://schemas.openxmlformats.org/officeDocument/2006/relationships/hyperlink" Target="mailto:walter@sakan.org.z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onlinelibrary.wiley.com/doi/10.1111/tops.12449" TargetMode="External"/><Relationship Id="rId5" Type="http://schemas.openxmlformats.org/officeDocument/2006/relationships/hyperlink" Target="https://journals.plos.org/plosone/article?id=10.1371/journal.pone.0185845" TargetMode="External"/><Relationship Id="rId4" Type="http://schemas.openxmlformats.org/officeDocument/2006/relationships/hyperlink" Target="https://www.sciencedirect.com/science/article/pii/S03054403140004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tu.foleon.com/itu/connect-2030-agenda/growth/" TargetMode="External"/><Relationship Id="rId4" Type="http://schemas.openxmlformats.org/officeDocument/2006/relationships/hyperlink" Target="http://www.statssa.gov.za/publications/P0318/P03182019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ata.worldbank.org/indicator/IT.NET.BBND.P2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hyperlink" Target="http://www.statssa.gov.za/publications/Report-03-10-06/Report-03-10-062015.pdf" TargetMode="External"/><Relationship Id="rId4" Type="http://schemas.openxmlformats.org/officeDocument/2006/relationships/hyperlink" Target="http://hdr.undp.org/en/d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7AA6C-319F-4AFA-BF20-472E9E630E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B8F5B-970E-40D9-85CA-1CAB3EE73D65}"/>
              </a:ext>
            </a:extLst>
          </p:cNvPr>
          <p:cNvSpPr txBox="1"/>
          <p:nvPr/>
        </p:nvSpPr>
        <p:spPr>
          <a:xfrm>
            <a:off x="11712624" y="446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CEE4E-4DB7-477C-B79F-65C8E1B07E9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3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latin typeface="Calibri"/>
                <a:cs typeface="+mn-cs"/>
              </a:rPr>
              <a:t>South Africa: Jobs, Jobs, Jobs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b="1" i="1" kern="0" dirty="0">
                <a:latin typeface="Calibri"/>
                <a:cs typeface="+mn-cs"/>
              </a:rPr>
              <a:t>“We work to live so that we can live to work”: </a:t>
            </a:r>
            <a:r>
              <a:rPr lang="en-ZA" sz="2800" b="1" i="1" kern="0" dirty="0">
                <a:solidFill>
                  <a:srgbClr val="0033CC"/>
                </a:solidFill>
                <a:latin typeface="Calibri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 James </a:t>
            </a:r>
            <a:r>
              <a:rPr lang="en-ZA" sz="2800" b="1" i="1" kern="0" dirty="0" err="1">
                <a:solidFill>
                  <a:srgbClr val="0033CC"/>
                </a:solidFill>
                <a:latin typeface="Calibri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Suzman</a:t>
            </a:r>
            <a:r>
              <a:rPr lang="en-ZA" sz="2800" b="1" i="1" kern="0" dirty="0">
                <a:solidFill>
                  <a:srgbClr val="0033CC"/>
                </a:solidFill>
                <a:latin typeface="Calibri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Z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538CA0-C605-45AD-9C90-324C33118DA7}"/>
              </a:ext>
            </a:extLst>
          </p:cNvPr>
          <p:cNvSpPr txBox="1"/>
          <p:nvPr/>
        </p:nvSpPr>
        <p:spPr>
          <a:xfrm>
            <a:off x="25394" y="5780865"/>
            <a:ext cx="1213109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employment outlook is of great concern, especially that of youth unemployment</a:t>
            </a:r>
          </a:p>
          <a:p>
            <a:pPr marL="269875" marR="0" lvl="0" indent="-269875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Exacerbated by Covid-19 – Low skilled most vulnerable to both COVID-19 and 4IR automation</a:t>
            </a:r>
          </a:p>
          <a:p>
            <a:pPr marL="269875" marR="0" lvl="0" indent="-269875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How can “digital transformation” directly help up-skilling, AND containing unemployment?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3006BDB4-77E3-42BF-9CFE-EE1115CB0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42" y="2065006"/>
            <a:ext cx="4992630" cy="32429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65612FC3-D515-4F16-9769-585E1405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881" y="2060460"/>
            <a:ext cx="5050657" cy="32474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4">
            <a:extLst>
              <a:ext uri="{FF2B5EF4-FFF2-40B4-BE49-F238E27FC236}">
                <a16:creationId xmlns:a16="http://schemas.microsoft.com/office/drawing/2014/main" id="{6C125B46-9A29-42A9-8DE4-0F22F8264039}"/>
              </a:ext>
            </a:extLst>
          </p:cNvPr>
          <p:cNvSpPr txBox="1"/>
          <p:nvPr/>
        </p:nvSpPr>
        <p:spPr>
          <a:xfrm>
            <a:off x="6249726" y="5043595"/>
            <a:ext cx="2016224" cy="2160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update: 27 Sept. 2019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5C9C21-8BCA-4932-95BE-71BCF7EEE848}"/>
              </a:ext>
            </a:extLst>
          </p:cNvPr>
          <p:cNvSpPr/>
          <p:nvPr/>
        </p:nvSpPr>
        <p:spPr>
          <a:xfrm>
            <a:off x="6129788" y="1347492"/>
            <a:ext cx="5222796" cy="438668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CFD4B3-AACB-4D60-8A96-92AEEE9C4AD9}"/>
              </a:ext>
            </a:extLst>
          </p:cNvPr>
          <p:cNvSpPr/>
          <p:nvPr/>
        </p:nvSpPr>
        <p:spPr>
          <a:xfrm>
            <a:off x="839416" y="1347492"/>
            <a:ext cx="5256584" cy="439829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3575EA-98EC-4779-91CE-B216119BEB9A}"/>
              </a:ext>
            </a:extLst>
          </p:cNvPr>
          <p:cNvSpPr/>
          <p:nvPr/>
        </p:nvSpPr>
        <p:spPr>
          <a:xfrm>
            <a:off x="6096000" y="1347491"/>
            <a:ext cx="5256584" cy="65114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Chart 1.4b: Youth Unemployment: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% of </a:t>
            </a:r>
            <a:r>
              <a:rPr lang="en-GB" sz="2000" b="1" dirty="0">
                <a:solidFill>
                  <a:schemeClr val="tx1"/>
                </a:solidFill>
              </a:rPr>
              <a:t>Labour</a:t>
            </a:r>
            <a:r>
              <a:rPr lang="en-US" sz="2000" b="1" dirty="0">
                <a:solidFill>
                  <a:schemeClr val="tx1"/>
                </a:solidFill>
              </a:rPr>
              <a:t> Force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04630F-7732-4557-9031-7A8369997686}"/>
              </a:ext>
            </a:extLst>
          </p:cNvPr>
          <p:cNvSpPr/>
          <p:nvPr/>
        </p:nvSpPr>
        <p:spPr>
          <a:xfrm>
            <a:off x="839416" y="1347491"/>
            <a:ext cx="5256584" cy="65114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Chart 1.4a: National Unemployment: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% of </a:t>
            </a:r>
            <a:r>
              <a:rPr lang="en-GB" sz="2000" b="1" dirty="0">
                <a:solidFill>
                  <a:schemeClr val="tx1"/>
                </a:solidFill>
              </a:rPr>
              <a:t>Labour</a:t>
            </a:r>
            <a:r>
              <a:rPr lang="en-US" sz="2000" b="1" dirty="0">
                <a:solidFill>
                  <a:schemeClr val="tx1"/>
                </a:solidFill>
              </a:rPr>
              <a:t> Force 2018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6EF667EF-CBB8-42F8-98DE-507B199BD765}"/>
              </a:ext>
            </a:extLst>
          </p:cNvPr>
          <p:cNvSpPr txBox="1"/>
          <p:nvPr/>
        </p:nvSpPr>
        <p:spPr>
          <a:xfrm>
            <a:off x="2639616" y="2571628"/>
            <a:ext cx="1762386" cy="40206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14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Stats SA July 2019: 29% unemployment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8FD09A-8368-49D4-B6D6-35406F6402CE}"/>
              </a:ext>
            </a:extLst>
          </p:cNvPr>
          <p:cNvSpPr txBox="1"/>
          <p:nvPr/>
        </p:nvSpPr>
        <p:spPr>
          <a:xfrm>
            <a:off x="983432" y="4995282"/>
            <a:ext cx="2159561" cy="31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download: June 2018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ACE1CF-0E80-44C1-8549-110B0E608343}"/>
              </a:ext>
            </a:extLst>
          </p:cNvPr>
          <p:cNvSpPr/>
          <p:nvPr/>
        </p:nvSpPr>
        <p:spPr>
          <a:xfrm>
            <a:off x="983432" y="5313734"/>
            <a:ext cx="5002340" cy="4262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GB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https://data.worldbank.org/indicator/SL.IND.EMPL.ZS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C2EFF8-5E80-4028-BF6A-CCE21FD2C013}"/>
              </a:ext>
            </a:extLst>
          </p:cNvPr>
          <p:cNvSpPr/>
          <p:nvPr/>
        </p:nvSpPr>
        <p:spPr>
          <a:xfrm>
            <a:off x="6187448" y="5307931"/>
            <a:ext cx="5066089" cy="4262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GB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https://data.worldbank.org/indicator/SL.UEM.1524.ZS</a:t>
            </a:r>
            <a:endParaRPr lang="en-GB" sz="1500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538655-CC7E-4015-BC0E-660B713D376C}"/>
              </a:ext>
            </a:extLst>
          </p:cNvPr>
          <p:cNvCxnSpPr/>
          <p:nvPr/>
        </p:nvCxnSpPr>
        <p:spPr>
          <a:xfrm>
            <a:off x="25394" y="1310787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74BE61-EC16-413D-BA2A-AA0B7A93E2B6}"/>
              </a:ext>
            </a:extLst>
          </p:cNvPr>
          <p:cNvCxnSpPr>
            <a:cxnSpLocks/>
          </p:cNvCxnSpPr>
          <p:nvPr/>
        </p:nvCxnSpPr>
        <p:spPr>
          <a:xfrm flipV="1">
            <a:off x="25394" y="5808412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880F2AD-580F-4ADA-B176-A39689E89102}"/>
              </a:ext>
            </a:extLst>
          </p:cNvPr>
          <p:cNvSpPr txBox="1"/>
          <p:nvPr/>
        </p:nvSpPr>
        <p:spPr>
          <a:xfrm>
            <a:off x="11775269" y="102703"/>
            <a:ext cx="29739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fld id="{6DBCEE4E-4DB7-477C-B79F-65C8E1B07E9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95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7B7377-723D-49E4-BF2F-FECF65D0E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277" y="2023475"/>
            <a:ext cx="5075855" cy="325938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EDUCATION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Deficiencies are the roots of all socioeconomic problems</a:t>
            </a:r>
            <a:endParaRPr lang="en-ZA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251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538CA0-C605-45AD-9C90-324C33118DA7}"/>
              </a:ext>
            </a:extLst>
          </p:cNvPr>
          <p:cNvSpPr txBox="1"/>
          <p:nvPr/>
        </p:nvSpPr>
        <p:spPr>
          <a:xfrm>
            <a:off x="9647" y="5768060"/>
            <a:ext cx="1213109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Education is about the Transfer of Information and Knowledge through Communications</a:t>
            </a:r>
          </a:p>
          <a:p>
            <a:pPr marL="177800" marR="0" lvl="0" indent="-1778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Between Parents and Children, Educators and Learners; Peers, within Communities and Society</a:t>
            </a:r>
          </a:p>
          <a:p>
            <a:pPr marL="177800" marR="0" lvl="0" indent="-1778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ICT is about Communication – Information and Knowledge – Bridging Race &amp; ALL Other Divides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6C125B46-9A29-42A9-8DE4-0F22F8264039}"/>
              </a:ext>
            </a:extLst>
          </p:cNvPr>
          <p:cNvSpPr txBox="1"/>
          <p:nvPr/>
        </p:nvSpPr>
        <p:spPr>
          <a:xfrm>
            <a:off x="6249726" y="5031069"/>
            <a:ext cx="2016224" cy="2160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6E3E3-D127-4BC1-B72C-421B6F8FAC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11"/>
          <a:stretch/>
        </p:blipFill>
        <p:spPr>
          <a:xfrm>
            <a:off x="983432" y="1995777"/>
            <a:ext cx="5129264" cy="32824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AA144A-517D-4337-8E1C-3319538BAAFF}"/>
              </a:ext>
            </a:extLst>
          </p:cNvPr>
          <p:cNvGrpSpPr/>
          <p:nvPr/>
        </p:nvGrpSpPr>
        <p:grpSpPr>
          <a:xfrm>
            <a:off x="6129788" y="1358412"/>
            <a:ext cx="5222796" cy="4386685"/>
            <a:chOff x="6129788" y="1334966"/>
            <a:chExt cx="5222796" cy="438668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5C9C21-8BCA-4932-95BE-71BCF7EEE848}"/>
                </a:ext>
              </a:extLst>
            </p:cNvPr>
            <p:cNvSpPr/>
            <p:nvPr/>
          </p:nvSpPr>
          <p:spPr>
            <a:xfrm>
              <a:off x="6129788" y="1334966"/>
              <a:ext cx="5222796" cy="438668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1A96F7-8467-45D1-ACD2-9E16DCBD977A}"/>
                </a:ext>
              </a:extLst>
            </p:cNvPr>
            <p:cNvCxnSpPr/>
            <p:nvPr/>
          </p:nvCxnSpPr>
          <p:spPr>
            <a:xfrm>
              <a:off x="6129788" y="1995777"/>
              <a:ext cx="52227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FDB386-CE58-4948-B0BE-5EF3E0E53005}"/>
                </a:ext>
              </a:extLst>
            </p:cNvPr>
            <p:cNvCxnSpPr/>
            <p:nvPr/>
          </p:nvCxnSpPr>
          <p:spPr>
            <a:xfrm>
              <a:off x="6129788" y="5238249"/>
              <a:ext cx="52227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BEE5DB-9FED-4F91-8C7A-D936EF9AF7F5}"/>
              </a:ext>
            </a:extLst>
          </p:cNvPr>
          <p:cNvGrpSpPr/>
          <p:nvPr/>
        </p:nvGrpSpPr>
        <p:grpSpPr>
          <a:xfrm>
            <a:off x="911424" y="1354161"/>
            <a:ext cx="5222796" cy="4386685"/>
            <a:chOff x="6129788" y="1334966"/>
            <a:chExt cx="5222796" cy="43866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0DD24A-3F0B-4ECA-AEDB-D0CCA4756629}"/>
                </a:ext>
              </a:extLst>
            </p:cNvPr>
            <p:cNvSpPr/>
            <p:nvPr/>
          </p:nvSpPr>
          <p:spPr>
            <a:xfrm>
              <a:off x="6129788" y="1334966"/>
              <a:ext cx="5222796" cy="438668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522F8E-A918-4AB7-8A77-43B170B0B78E}"/>
                </a:ext>
              </a:extLst>
            </p:cNvPr>
            <p:cNvCxnSpPr/>
            <p:nvPr/>
          </p:nvCxnSpPr>
          <p:spPr>
            <a:xfrm>
              <a:off x="6129788" y="1995777"/>
              <a:ext cx="52227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726956-F736-4DD3-8FCF-CA428093273D}"/>
                </a:ext>
              </a:extLst>
            </p:cNvPr>
            <p:cNvCxnSpPr/>
            <p:nvPr/>
          </p:nvCxnSpPr>
          <p:spPr>
            <a:xfrm>
              <a:off x="6129788" y="5247092"/>
              <a:ext cx="52227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9587F01-B8D2-4F31-BB5C-3AA153AC00BF}"/>
              </a:ext>
            </a:extLst>
          </p:cNvPr>
          <p:cNvSpPr txBox="1"/>
          <p:nvPr/>
        </p:nvSpPr>
        <p:spPr>
          <a:xfrm>
            <a:off x="1078758" y="1352491"/>
            <a:ext cx="49452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Outcomes by Race: Fodder for Racial Inequalities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B3B1BF-FF0E-4833-8B13-C608738E2B84}"/>
              </a:ext>
            </a:extLst>
          </p:cNvPr>
          <p:cNvSpPr txBox="1"/>
          <p:nvPr/>
        </p:nvSpPr>
        <p:spPr>
          <a:xfrm>
            <a:off x="6263462" y="1352491"/>
            <a:ext cx="49452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Unemployment by Definition and Race: Fuel for National Inequities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36F6CF-5CA0-4557-8EB6-3D08515D2B9D}"/>
              </a:ext>
            </a:extLst>
          </p:cNvPr>
          <p:cNvSpPr txBox="1"/>
          <p:nvPr/>
        </p:nvSpPr>
        <p:spPr>
          <a:xfrm>
            <a:off x="6384032" y="5252646"/>
            <a:ext cx="4896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http://www.statssa.gov.za/publications/P0211/P02114thQuarter2019.pdf</a:t>
            </a:r>
            <a:endParaRPr lang="en-GB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2CC561-1A6C-4998-8C7A-F3E5B8C2D8D3}"/>
              </a:ext>
            </a:extLst>
          </p:cNvPr>
          <p:cNvSpPr txBox="1"/>
          <p:nvPr/>
        </p:nvSpPr>
        <p:spPr>
          <a:xfrm>
            <a:off x="1202810" y="5341978"/>
            <a:ext cx="4799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https://www.southafricanmi.com/education-statistics.html</a:t>
            </a:r>
            <a:endParaRPr lang="en-GB" sz="1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0F136C-678B-4FC4-B40A-609631118E46}"/>
              </a:ext>
            </a:extLst>
          </p:cNvPr>
          <p:cNvCxnSpPr/>
          <p:nvPr/>
        </p:nvCxnSpPr>
        <p:spPr>
          <a:xfrm>
            <a:off x="25394" y="1310787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70821-98FD-4226-A167-5408DE877EF7}"/>
              </a:ext>
            </a:extLst>
          </p:cNvPr>
          <p:cNvCxnSpPr>
            <a:cxnSpLocks/>
          </p:cNvCxnSpPr>
          <p:nvPr/>
        </p:nvCxnSpPr>
        <p:spPr>
          <a:xfrm flipV="1">
            <a:off x="25394" y="5783360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0E61F83-76CF-474D-8F31-CF91F3256B81}"/>
              </a:ext>
            </a:extLst>
          </p:cNvPr>
          <p:cNvSpPr txBox="1"/>
          <p:nvPr/>
        </p:nvSpPr>
        <p:spPr>
          <a:xfrm>
            <a:off x="11775269" y="102703"/>
            <a:ext cx="29739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fld id="{6DBCEE4E-4DB7-477C-B79F-65C8E1B07E9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91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EDUCATION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How does South Africa Compare? – Selected Peers</a:t>
            </a:r>
            <a:endParaRPr lang="en-ZA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778A9-FFDF-4980-A950-B1AB8FF79B50}"/>
              </a:ext>
            </a:extLst>
          </p:cNvPr>
          <p:cNvSpPr txBox="1"/>
          <p:nvPr/>
        </p:nvSpPr>
        <p:spPr>
          <a:xfrm>
            <a:off x="263352" y="1340951"/>
            <a:ext cx="11665296" cy="549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South Africa compared with the highest achievers in the most recent international educational assessments: </a:t>
            </a:r>
            <a:r>
              <a:rPr lang="en-US" sz="2400" dirty="0">
                <a:hlinkClick r:id="rId4"/>
              </a:rPr>
              <a:t>PISA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PIRLS</a:t>
            </a:r>
            <a:r>
              <a:rPr lang="en-US" sz="2400" dirty="0"/>
              <a:t> and </a:t>
            </a:r>
            <a:r>
              <a:rPr lang="en-US" sz="2400" dirty="0">
                <a:hlinkClick r:id="rId6"/>
              </a:rPr>
              <a:t>TIMSS</a:t>
            </a:r>
            <a:endParaRPr lang="en-US" sz="2400" dirty="0"/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Purpose of the comparisons:</a:t>
            </a:r>
          </a:p>
          <a:p>
            <a:pPr marL="568800" lvl="1" indent="-2844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What can South Africa learn from these countries:</a:t>
            </a:r>
          </a:p>
          <a:p>
            <a:pPr marL="568800" lvl="1" indent="-2844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The link between education and economic development and growth?</a:t>
            </a:r>
          </a:p>
          <a:p>
            <a:pPr marL="568800" lvl="1" indent="-2844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Educational performance of the high achievers and South Africa against the international averages?</a:t>
            </a:r>
          </a:p>
          <a:p>
            <a:pPr marL="568800" lvl="1" indent="-2844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Focus on the STEM foundation subjects Mathematics, Reading, Science; all vital for the 4IR world</a:t>
            </a:r>
          </a:p>
          <a:p>
            <a:pPr marL="568800" lvl="1" indent="-2844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Trigger for further analyses and research:</a:t>
            </a:r>
          </a:p>
          <a:p>
            <a:pPr marL="1026000" lvl="1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What sociopolitical historical background of each country, how they got over any parallels with South Africa?</a:t>
            </a:r>
          </a:p>
          <a:p>
            <a:pPr marL="1026000" lvl="1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How each high achiever has changed its educational strategies over time</a:t>
            </a:r>
          </a:p>
          <a:p>
            <a:pPr marL="284400" indent="-28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How has each high achiever developed and used/uses ICT to improve their educational outcomes? Their strategies for accelerating digital transformation?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F3A96C-4E21-4FE6-846A-4A1D3A1F9EE2}"/>
              </a:ext>
            </a:extLst>
          </p:cNvPr>
          <p:cNvCxnSpPr/>
          <p:nvPr/>
        </p:nvCxnSpPr>
        <p:spPr>
          <a:xfrm>
            <a:off x="25394" y="1310787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B3EBB8-BFD0-47DA-9AE8-F7D9E4DB8869}"/>
              </a:ext>
            </a:extLst>
          </p:cNvPr>
          <p:cNvCxnSpPr>
            <a:cxnSpLocks/>
          </p:cNvCxnSpPr>
          <p:nvPr/>
        </p:nvCxnSpPr>
        <p:spPr>
          <a:xfrm flipV="1">
            <a:off x="25394" y="5961806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88E4CA-FABA-41B2-852B-CCCD77B0C2CA}"/>
              </a:ext>
            </a:extLst>
          </p:cNvPr>
          <p:cNvSpPr txBox="1"/>
          <p:nvPr/>
        </p:nvSpPr>
        <p:spPr>
          <a:xfrm>
            <a:off x="11775269" y="102703"/>
            <a:ext cx="29739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fld id="{6DBCEE4E-4DB7-477C-B79F-65C8E1B07E9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38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EDUCATION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How does South Africa Compare? – Selected Peers</a:t>
            </a:r>
            <a:endParaRPr lang="en-ZA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sp>
        <p:nvSpPr>
          <p:cNvPr id="20" name="Text Box 34">
            <a:extLst>
              <a:ext uri="{FF2B5EF4-FFF2-40B4-BE49-F238E27FC236}">
                <a16:creationId xmlns:a16="http://schemas.microsoft.com/office/drawing/2014/main" id="{6C125B46-9A29-42A9-8DE4-0F22F8264039}"/>
              </a:ext>
            </a:extLst>
          </p:cNvPr>
          <p:cNvSpPr txBox="1"/>
          <p:nvPr/>
        </p:nvSpPr>
        <p:spPr>
          <a:xfrm>
            <a:off x="6249726" y="5031069"/>
            <a:ext cx="2016224" cy="2160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F0AC69-500B-48B4-81B7-D372540BD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15633"/>
              </p:ext>
            </p:extLst>
          </p:nvPr>
        </p:nvGraphicFramePr>
        <p:xfrm>
          <a:off x="336123" y="1443602"/>
          <a:ext cx="11519754" cy="5307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9518">
                  <a:extLst>
                    <a:ext uri="{9D8B030D-6E8A-4147-A177-3AD203B41FA5}">
                      <a16:colId xmlns:a16="http://schemas.microsoft.com/office/drawing/2014/main" val="2768101640"/>
                    </a:ext>
                  </a:extLst>
                </a:gridCol>
                <a:gridCol w="1455748">
                  <a:extLst>
                    <a:ext uri="{9D8B030D-6E8A-4147-A177-3AD203B41FA5}">
                      <a16:colId xmlns:a16="http://schemas.microsoft.com/office/drawing/2014/main" val="1225013023"/>
                    </a:ext>
                  </a:extLst>
                </a:gridCol>
                <a:gridCol w="1455748">
                  <a:extLst>
                    <a:ext uri="{9D8B030D-6E8A-4147-A177-3AD203B41FA5}">
                      <a16:colId xmlns:a16="http://schemas.microsoft.com/office/drawing/2014/main" val="849763941"/>
                    </a:ext>
                  </a:extLst>
                </a:gridCol>
                <a:gridCol w="1455748">
                  <a:extLst>
                    <a:ext uri="{9D8B030D-6E8A-4147-A177-3AD203B41FA5}">
                      <a16:colId xmlns:a16="http://schemas.microsoft.com/office/drawing/2014/main" val="1997664933"/>
                    </a:ext>
                  </a:extLst>
                </a:gridCol>
                <a:gridCol w="1455748">
                  <a:extLst>
                    <a:ext uri="{9D8B030D-6E8A-4147-A177-3AD203B41FA5}">
                      <a16:colId xmlns:a16="http://schemas.microsoft.com/office/drawing/2014/main" val="3496155683"/>
                    </a:ext>
                  </a:extLst>
                </a:gridCol>
                <a:gridCol w="1455748">
                  <a:extLst>
                    <a:ext uri="{9D8B030D-6E8A-4147-A177-3AD203B41FA5}">
                      <a16:colId xmlns:a16="http://schemas.microsoft.com/office/drawing/2014/main" val="3097102182"/>
                    </a:ext>
                  </a:extLst>
                </a:gridCol>
                <a:gridCol w="1455748">
                  <a:extLst>
                    <a:ext uri="{9D8B030D-6E8A-4147-A177-3AD203B41FA5}">
                      <a16:colId xmlns:a16="http://schemas.microsoft.com/office/drawing/2014/main" val="177549187"/>
                    </a:ext>
                  </a:extLst>
                </a:gridCol>
                <a:gridCol w="1455748">
                  <a:extLst>
                    <a:ext uri="{9D8B030D-6E8A-4147-A177-3AD203B41FA5}">
                      <a16:colId xmlns:a16="http://schemas.microsoft.com/office/drawing/2014/main" val="2480932175"/>
                    </a:ext>
                  </a:extLst>
                </a:gridCol>
              </a:tblGrid>
              <a:tr h="337271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Country</a:t>
                      </a:r>
                      <a:endParaRPr lang="en-GB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Population</a:t>
                      </a:r>
                      <a:endParaRPr lang="en-GB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GNP/Capita (US$ PPP)</a:t>
                      </a:r>
                      <a:endParaRPr lang="en-GB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GNP/Capita</a:t>
                      </a:r>
                      <a:endParaRPr lang="en-GB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Achievements: % above or below average</a:t>
                      </a:r>
                      <a:endParaRPr lang="en-GB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710626"/>
                  </a:ext>
                </a:extLst>
              </a:tr>
              <a:tr h="309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Millions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1998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2018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20-yr CAGR (%)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Math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Reading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Science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95541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China</a:t>
                      </a:r>
                      <a:r>
                        <a:rPr lang="en-GB" sz="2000" b="0" baseline="30000" dirty="0">
                          <a:effectLst/>
                          <a:latin typeface="+mn-lt"/>
                        </a:rPr>
                        <a:t>2</a:t>
                      </a:r>
                      <a:endParaRPr lang="en-GB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1300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2410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15320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9.7%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8%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0%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5%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04787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Estonia</a:t>
                      </a:r>
                      <a:r>
                        <a:rPr lang="en-GB" sz="2000" b="0" baseline="30000" dirty="0">
                          <a:effectLst/>
                          <a:latin typeface="+mn-lt"/>
                        </a:rPr>
                        <a:t>3</a:t>
                      </a:r>
                      <a:endParaRPr lang="en-GB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1.3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9070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35340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8%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6%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5%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8%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03456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Finland</a:t>
                      </a:r>
                      <a:endParaRPr lang="en-GB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5.5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24520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49720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4%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4%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7%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8%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07452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S. Korea</a:t>
                      </a:r>
                      <a:endParaRPr lang="en-GB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52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16200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39630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5%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7%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5%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5%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19309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Sweden</a:t>
                      </a:r>
                      <a:endParaRPr lang="en-GB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10.3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27250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54640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4%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1%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2%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0%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381952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Singapore</a:t>
                      </a:r>
                      <a:endParaRPr lang="en-GB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5.7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40490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92150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4.5%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15%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9%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13%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16351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Vietnam</a:t>
                      </a:r>
                      <a:endParaRPr lang="en-GB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96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2120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7230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7.4%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1%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-1%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6%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57675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S. Africa</a:t>
                      </a:r>
                      <a:r>
                        <a:rPr lang="en-GB" sz="2000" b="0" baseline="30000" dirty="0">
                          <a:effectLst/>
                          <a:latin typeface="+mn-lt"/>
                        </a:rPr>
                        <a:t>1</a:t>
                      </a:r>
                      <a:endParaRPr lang="en-GB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58.5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7170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12530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3%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-26%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-36%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-28%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67892"/>
                  </a:ext>
                </a:extLst>
              </a:tr>
              <a:tr h="337271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Notes:</a:t>
                      </a:r>
                      <a:endParaRPr lang="en-GB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(1) Achievement: all PISA 2015 except South Africa which used TIMSS 2015 and PIRLS 2016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877965883"/>
                  </a:ext>
                </a:extLst>
              </a:tr>
              <a:tr h="4587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(2) China Pisa Results for Beijing, Shanghai, Jiangsu and Guangdong Provinces;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836456"/>
                  </a:ext>
                </a:extLst>
              </a:tr>
              <a:tr h="33727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(3) Estonia; GDP/Capita years 2000 to 2018;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410167964"/>
                  </a:ext>
                </a:extLst>
              </a:tr>
              <a:tr h="10320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Sources:</a:t>
                      </a:r>
                    </a:p>
                  </a:txBody>
                  <a:tcPr marL="36195" marR="36195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(a) Economic data: World Bank Development Indicators;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(b) PISA: </a:t>
                      </a:r>
                      <a:r>
                        <a:rPr lang="en-GB" sz="1800" u="sng" dirty="0">
                          <a:effectLst/>
                          <a:latin typeface="+mn-lt"/>
                          <a:hlinkClick r:id="rId4"/>
                        </a:rPr>
                        <a:t>https://nces.ed.gov/surveys/pisa/pisa2015/index.asp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(c) PIRLS 2016 /TIMSS 2015: </a:t>
                      </a:r>
                      <a:r>
                        <a:rPr lang="en-GB" sz="1800" u="sng" dirty="0">
                          <a:effectLst/>
                          <a:latin typeface="+mn-lt"/>
                          <a:hlinkClick r:id="rId5"/>
                        </a:rPr>
                        <a:t>http://timssandpirls.bc.edu/timss2015/index.html</a:t>
                      </a:r>
                      <a:endParaRPr lang="en-GB" sz="2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3562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97650E-1934-4A61-A9D7-258138D675B6}"/>
              </a:ext>
            </a:extLst>
          </p:cNvPr>
          <p:cNvCxnSpPr/>
          <p:nvPr/>
        </p:nvCxnSpPr>
        <p:spPr>
          <a:xfrm>
            <a:off x="25394" y="1348365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A0A235-9087-46E4-B418-6E1F68A4AA47}"/>
              </a:ext>
            </a:extLst>
          </p:cNvPr>
          <p:cNvSpPr txBox="1"/>
          <p:nvPr/>
        </p:nvSpPr>
        <p:spPr>
          <a:xfrm>
            <a:off x="11775269" y="102703"/>
            <a:ext cx="29739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fld id="{6DBCEE4E-4DB7-477C-B79F-65C8E1B07E9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64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79BBB8-9A65-481C-863F-5E5CFA0A0B42}"/>
              </a:ext>
            </a:extLst>
          </p:cNvPr>
          <p:cNvSpPr/>
          <p:nvPr/>
        </p:nvSpPr>
        <p:spPr bwMode="auto">
          <a:xfrm>
            <a:off x="0" y="25082"/>
            <a:ext cx="12156491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0D669-1765-423A-888E-5CAEA03583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1A0D00-CE0C-4994-B3BB-4D1981893E01}"/>
              </a:ext>
            </a:extLst>
          </p:cNvPr>
          <p:cNvSpPr txBox="1"/>
          <p:nvPr/>
        </p:nvSpPr>
        <p:spPr>
          <a:xfrm>
            <a:off x="3876675" y="134923"/>
            <a:ext cx="6304686" cy="1061829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Africa Has a Problem!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i="1" u="sng" dirty="0"/>
              <a:t>Not enough “DIGITS” for TRANSFORMATION?</a:t>
            </a:r>
            <a:endParaRPr lang="en-GB" sz="2400" b="1" i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09223-047A-42BE-BFEE-A9D1D16F35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991" y="10882"/>
            <a:ext cx="1935089" cy="128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D5F4D-D454-40D4-9F94-00725F41D08A}"/>
              </a:ext>
            </a:extLst>
          </p:cNvPr>
          <p:cNvSpPr txBox="1"/>
          <p:nvPr/>
        </p:nvSpPr>
        <p:spPr>
          <a:xfrm>
            <a:off x="3876675" y="1357626"/>
            <a:ext cx="82397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The “</a:t>
            </a:r>
            <a:r>
              <a:rPr lang="en-GB" sz="2500" dirty="0">
                <a:hlinkClick r:id="rId4"/>
              </a:rPr>
              <a:t>Cradle of Humankind</a:t>
            </a:r>
            <a:r>
              <a:rPr lang="en-GB" sz="2500" dirty="0"/>
              <a:t>” - Most likely Ancestral Home of ALL humankind;</a:t>
            </a:r>
          </a:p>
          <a:p>
            <a:pPr marL="568800" indent="-284400">
              <a:buFont typeface="Wingdings" panose="05000000000000000000" pitchFamily="2" charset="2"/>
              <a:buChar char="§"/>
            </a:pPr>
            <a:r>
              <a:rPr lang="en-GB" sz="2500" i="1" dirty="0"/>
              <a:t>Black, Brown, Coloured, Red, White, Yellow, “Rainbow”, Men, Women, Children, Youth, Animist, Buddhist, Christian, Hindu, Jew, Muslim, Pagan, Shinto…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ALL their ancestors may have been “nurtured” in this “Cradle of Humankind”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So, how did the modern-day “Cradle of Humankind” get it so wrong?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Did Mzansi (South Africa) ignore or misunderstand the power of “Digits”? Perhaps a more “demystified, pro-poor &amp; user-friendly” name may be needed?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914A4-D8B4-48CE-B38D-A34CB3ACFD39}"/>
              </a:ext>
            </a:extLst>
          </p:cNvPr>
          <p:cNvSpPr txBox="1"/>
          <p:nvPr/>
        </p:nvSpPr>
        <p:spPr>
          <a:xfrm>
            <a:off x="3896927" y="6100870"/>
            <a:ext cx="82988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Charts and Tables suggest that Mzansi has indeed lost it’s “Digital Direction” – The poor also need Digital Transformation….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DFA4D2-9AB8-4F99-A9F3-B0DB19CAB0BD}"/>
              </a:ext>
            </a:extLst>
          </p:cNvPr>
          <p:cNvCxnSpPr>
            <a:cxnSpLocks/>
          </p:cNvCxnSpPr>
          <p:nvPr/>
        </p:nvCxnSpPr>
        <p:spPr>
          <a:xfrm>
            <a:off x="3863975" y="1348095"/>
            <a:ext cx="832802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498717-366F-44B7-B72D-08068F52BAE8}"/>
              </a:ext>
            </a:extLst>
          </p:cNvPr>
          <p:cNvCxnSpPr>
            <a:cxnSpLocks/>
          </p:cNvCxnSpPr>
          <p:nvPr/>
        </p:nvCxnSpPr>
        <p:spPr>
          <a:xfrm flipV="1">
            <a:off x="3863975" y="6046340"/>
            <a:ext cx="832802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789546-1F48-42F7-9509-330A9D3E859A}"/>
              </a:ext>
            </a:extLst>
          </p:cNvPr>
          <p:cNvSpPr txBox="1"/>
          <p:nvPr/>
        </p:nvSpPr>
        <p:spPr>
          <a:xfrm>
            <a:off x="11775269" y="102703"/>
            <a:ext cx="29739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fld id="{6DBCEE4E-4DB7-477C-B79F-65C8E1B07E9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113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79BBB8-9A65-481C-863F-5E5CFA0A0B42}"/>
              </a:ext>
            </a:extLst>
          </p:cNvPr>
          <p:cNvSpPr/>
          <p:nvPr/>
        </p:nvSpPr>
        <p:spPr bwMode="auto">
          <a:xfrm>
            <a:off x="0" y="22724"/>
            <a:ext cx="12156491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0D669-1765-423A-888E-5CAEA03583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1A0D00-CE0C-4994-B3BB-4D1981893E01}"/>
              </a:ext>
            </a:extLst>
          </p:cNvPr>
          <p:cNvSpPr txBox="1"/>
          <p:nvPr/>
        </p:nvSpPr>
        <p:spPr>
          <a:xfrm>
            <a:off x="3876675" y="88756"/>
            <a:ext cx="6304686" cy="1107996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09223-047A-42BE-BFEE-A9D1D16F35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991" y="10882"/>
            <a:ext cx="1935089" cy="128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D5F4D-D454-40D4-9F94-00725F41D08A}"/>
              </a:ext>
            </a:extLst>
          </p:cNvPr>
          <p:cNvSpPr txBox="1"/>
          <p:nvPr/>
        </p:nvSpPr>
        <p:spPr>
          <a:xfrm>
            <a:off x="3952225" y="1340768"/>
            <a:ext cx="8239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dirty="0"/>
              <a:t>The Price of “Digits” is too high!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914A4-D8B4-48CE-B38D-A34CB3ACFD39}"/>
              </a:ext>
            </a:extLst>
          </p:cNvPr>
          <p:cNvSpPr txBox="1"/>
          <p:nvPr/>
        </p:nvSpPr>
        <p:spPr>
          <a:xfrm>
            <a:off x="3896927" y="6148996"/>
            <a:ext cx="829886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next slide examines this reality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5087E-EBE2-442B-9B03-3FF5C720FEA8}"/>
              </a:ext>
            </a:extLst>
          </p:cNvPr>
          <p:cNvSpPr txBox="1"/>
          <p:nvPr/>
        </p:nvSpPr>
        <p:spPr>
          <a:xfrm>
            <a:off x="3970353" y="3825622"/>
            <a:ext cx="8112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200" dirty="0"/>
              <a:t>Approximately 55% of South Africans cannot AFFORD the digits they need to develop themselves and their country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200" dirty="0"/>
              <a:t>The 10% Richest South Africans have all the “digits” they need for this competitive </a:t>
            </a:r>
            <a:r>
              <a:rPr lang="en-US" sz="2200" dirty="0">
                <a:hlinkClick r:id="rId4"/>
              </a:rPr>
              <a:t>Homo economicus </a:t>
            </a:r>
            <a:r>
              <a:rPr lang="en-US" sz="2200" dirty="0"/>
              <a:t>age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200" dirty="0"/>
              <a:t>55% of the nation uses “digits” for basic survival – they need much more for “transformation”- for restoration of their HUMANITY…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EE5F4E-D37E-400D-AAFC-108B1260C5AD}"/>
              </a:ext>
            </a:extLst>
          </p:cNvPr>
          <p:cNvCxnSpPr>
            <a:cxnSpLocks/>
          </p:cNvCxnSpPr>
          <p:nvPr/>
        </p:nvCxnSpPr>
        <p:spPr>
          <a:xfrm>
            <a:off x="3863975" y="1353294"/>
            <a:ext cx="832802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25A069-F790-44F9-AE61-A9861A1BF956}"/>
              </a:ext>
            </a:extLst>
          </p:cNvPr>
          <p:cNvCxnSpPr>
            <a:cxnSpLocks/>
          </p:cNvCxnSpPr>
          <p:nvPr/>
        </p:nvCxnSpPr>
        <p:spPr>
          <a:xfrm flipV="1">
            <a:off x="3863975" y="6157977"/>
            <a:ext cx="832802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E3BADB-F186-4520-8490-1923F94B5FFB}"/>
              </a:ext>
            </a:extLst>
          </p:cNvPr>
          <p:cNvSpPr txBox="1"/>
          <p:nvPr/>
        </p:nvSpPr>
        <p:spPr>
          <a:xfrm>
            <a:off x="11775269" y="102703"/>
            <a:ext cx="29739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fld id="{6DBCEE4E-4DB7-477C-B79F-65C8E1B07E9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27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0D5716-ED4B-41D6-8A85-10E281333CAF}"/>
              </a:ext>
            </a:extLst>
          </p:cNvPr>
          <p:cNvSpPr/>
          <p:nvPr/>
        </p:nvSpPr>
        <p:spPr bwMode="auto">
          <a:xfrm>
            <a:off x="6089308" y="1"/>
            <a:ext cx="6121250" cy="134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4400" dirty="0">
                <a:solidFill>
                  <a:schemeClr val="tx1"/>
                </a:solidFill>
              </a:rPr>
              <a:t>The Price of “Digits” in Mzansi</a:t>
            </a:r>
            <a:endParaRPr lang="en-ZA" sz="3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1F29F-0119-40F7-8161-4A245E655348}"/>
              </a:ext>
            </a:extLst>
          </p:cNvPr>
          <p:cNvSpPr/>
          <p:nvPr/>
        </p:nvSpPr>
        <p:spPr bwMode="auto">
          <a:xfrm>
            <a:off x="12617" y="1346363"/>
            <a:ext cx="12192000" cy="144042"/>
          </a:xfrm>
          <a:prstGeom prst="rect">
            <a:avLst/>
          </a:prstGeom>
          <a:solidFill>
            <a:srgbClr val="008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892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E0D4D-DFC6-496F-A8BB-585C3D783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" y="1484784"/>
            <a:ext cx="7042873" cy="5280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E93A1A-0B87-45ED-83BD-F321E40FEA6E}"/>
              </a:ext>
            </a:extLst>
          </p:cNvPr>
          <p:cNvSpPr/>
          <p:nvPr/>
        </p:nvSpPr>
        <p:spPr>
          <a:xfrm>
            <a:off x="2391508" y="6340839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STATS SA Report-03-10-06 2017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4D917E-4B7F-4F36-AA94-5EEAA16F1AB5}"/>
              </a:ext>
            </a:extLst>
          </p:cNvPr>
          <p:cNvSpPr txBox="1"/>
          <p:nvPr/>
        </p:nvSpPr>
        <p:spPr>
          <a:xfrm>
            <a:off x="7089605" y="5589240"/>
            <a:ext cx="5115012" cy="120032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South Africa’s poor majority cannot afford the ICTs they need for self, family, and community development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1990B-EB6B-41D1-8CA2-19B6E8B462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38" y="39340"/>
            <a:ext cx="1935089" cy="128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22DD6F-B73F-44E6-B9E1-875203A2C2E3}"/>
              </a:ext>
            </a:extLst>
          </p:cNvPr>
          <p:cNvSpPr txBox="1"/>
          <p:nvPr/>
        </p:nvSpPr>
        <p:spPr>
          <a:xfrm>
            <a:off x="2043313" y="116632"/>
            <a:ext cx="38884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Searching for Transformative Digits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6A4783-8475-4DD6-B621-5091B53675EE}"/>
              </a:ext>
            </a:extLst>
          </p:cNvPr>
          <p:cNvSpPr txBox="1"/>
          <p:nvPr/>
        </p:nvSpPr>
        <p:spPr>
          <a:xfrm>
            <a:off x="7129211" y="1498660"/>
            <a:ext cx="4960512" cy="88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As an “Upper-middle-income” economy, South Africa’s International Poverty Line is US$5.50 PPP per day, or ZAR918 per month (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5"/>
              </a:rPr>
              <a:t>2019 rate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A9BC7F-6D16-4EFB-8C01-BFF40688C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727" y="2417380"/>
            <a:ext cx="5098754" cy="1288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26A7AF-34B1-48F9-AE62-52F505E20874}"/>
              </a:ext>
            </a:extLst>
          </p:cNvPr>
          <p:cNvSpPr txBox="1"/>
          <p:nvPr/>
        </p:nvSpPr>
        <p:spPr>
          <a:xfrm>
            <a:off x="7129211" y="2728070"/>
            <a:ext cx="4919027" cy="2717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In 2015, 30.4 million South Africans (55%) lived below the national poverty line (UBPL).</a:t>
            </a:r>
          </a:p>
          <a:p>
            <a:pPr marL="285750" indent="-285750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Their total monthly expenditure averaged R768 per month.</a:t>
            </a:r>
          </a:p>
          <a:p>
            <a:pPr marL="285750" indent="-285750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At 5% of income or expenditure, their ICT affordability was R38.40 per month.</a:t>
            </a:r>
          </a:p>
          <a:p>
            <a:pPr marL="285750" indent="-285750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900" i="1" dirty="0"/>
              <a:t>WTISD 2021 suggests 2% - R15.36 per month</a:t>
            </a:r>
          </a:p>
          <a:p>
            <a:pPr marL="285750" indent="-285750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What developmental quality and quantity ICTs can they purchase at this price?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064A9A-BDE4-45C5-B0A2-F25F54163F5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5388617" y="620616"/>
            <a:ext cx="1440000" cy="144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80F683-4AEA-4097-8A39-1CE1DE65E4BF}"/>
              </a:ext>
            </a:extLst>
          </p:cNvPr>
          <p:cNvSpPr txBox="1"/>
          <p:nvPr/>
        </p:nvSpPr>
        <p:spPr>
          <a:xfrm>
            <a:off x="11847277" y="-27384"/>
            <a:ext cx="29739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fld id="{6DBCEE4E-4DB7-477C-B79F-65C8E1B07E9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51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0D5716-ED4B-41D6-8A85-10E281333CAF}"/>
              </a:ext>
            </a:extLst>
          </p:cNvPr>
          <p:cNvSpPr/>
          <p:nvPr/>
        </p:nvSpPr>
        <p:spPr bwMode="auto">
          <a:xfrm>
            <a:off x="6089308" y="1"/>
            <a:ext cx="6121250" cy="134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4400" dirty="0">
                <a:solidFill>
                  <a:schemeClr val="tx1"/>
                </a:solidFill>
              </a:rPr>
              <a:t>The Price of “Digits” in Mzansi</a:t>
            </a:r>
            <a:endParaRPr lang="en-ZA" sz="3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1F29F-0119-40F7-8161-4A245E655348}"/>
              </a:ext>
            </a:extLst>
          </p:cNvPr>
          <p:cNvSpPr/>
          <p:nvPr/>
        </p:nvSpPr>
        <p:spPr bwMode="auto">
          <a:xfrm>
            <a:off x="12617" y="1346363"/>
            <a:ext cx="12192000" cy="144042"/>
          </a:xfrm>
          <a:prstGeom prst="rect">
            <a:avLst/>
          </a:prstGeom>
          <a:solidFill>
            <a:srgbClr val="008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892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1990B-EB6B-41D1-8CA2-19B6E8B46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38" y="39340"/>
            <a:ext cx="1935089" cy="128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22DD6F-B73F-44E6-B9E1-875203A2C2E3}"/>
              </a:ext>
            </a:extLst>
          </p:cNvPr>
          <p:cNvSpPr txBox="1"/>
          <p:nvPr/>
        </p:nvSpPr>
        <p:spPr>
          <a:xfrm>
            <a:off x="2043313" y="116632"/>
            <a:ext cx="38884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Still Searching for Transformative Digits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CEF82-2898-485C-98A2-40FDA666D2D7}"/>
              </a:ext>
            </a:extLst>
          </p:cNvPr>
          <p:cNvSpPr txBox="1"/>
          <p:nvPr/>
        </p:nvSpPr>
        <p:spPr>
          <a:xfrm>
            <a:off x="283427" y="1603534"/>
            <a:ext cx="1188132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South African mobile telephone user price update for WTISD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 the World celebrates the 26</a:t>
            </a:r>
            <a:r>
              <a:rPr lang="en-GB" sz="2400" baseline="30000" dirty="0"/>
              <a:t>th</a:t>
            </a:r>
            <a:r>
              <a:rPr lang="en-GB" sz="2400" dirty="0"/>
              <a:t> anniversary of WTISD, the price of “transformative digits” needs review:</a:t>
            </a:r>
          </a:p>
          <a:p>
            <a:pPr marL="568800" lvl="1" indent="-284400">
              <a:buFont typeface="Wingdings" panose="05000000000000000000" pitchFamily="2" charset="2"/>
              <a:buChar char="§"/>
            </a:pPr>
            <a:r>
              <a:rPr lang="en-GB" sz="2400" dirty="0"/>
              <a:t>Recommendations in the (WTISD) </a:t>
            </a:r>
            <a:r>
              <a:rPr lang="en-GB" sz="2400" dirty="0">
                <a:hlinkClick r:id="rId3"/>
              </a:rPr>
              <a:t>Connect 2030 Agenda </a:t>
            </a:r>
            <a:r>
              <a:rPr lang="en-GB" sz="2400" dirty="0"/>
              <a:t>, 5 Goals and 25 targets are proposed, including:</a:t>
            </a:r>
          </a:p>
          <a:p>
            <a:pPr marL="568800" lvl="1" indent="-284400">
              <a:buFont typeface="Wingdings" panose="05000000000000000000" pitchFamily="2" charset="2"/>
              <a:buChar char="§"/>
            </a:pPr>
            <a:r>
              <a:rPr lang="en-US" sz="2400" b="1" dirty="0"/>
              <a:t>Target 1.3:</a:t>
            </a:r>
            <a:r>
              <a:rPr lang="en-US" sz="2400" dirty="0"/>
              <a:t> By 2023, Internet access should be 25% more affordable (</a:t>
            </a:r>
            <a:r>
              <a:rPr lang="en-US" sz="2400" dirty="0">
                <a:hlinkClick r:id="rId4"/>
              </a:rPr>
              <a:t>baseline year 2017</a:t>
            </a:r>
            <a:r>
              <a:rPr lang="en-US" sz="2400" dirty="0"/>
              <a:t>)</a:t>
            </a:r>
          </a:p>
          <a:p>
            <a:pPr marL="568800" lvl="1" indent="-284400">
              <a:buFont typeface="Wingdings" panose="05000000000000000000" pitchFamily="2" charset="2"/>
              <a:buChar char="§"/>
            </a:pPr>
            <a:r>
              <a:rPr lang="en-US" sz="2400" dirty="0">
                <a:hlinkClick r:id="rId4"/>
              </a:rPr>
              <a:t>2017 Affordability Report </a:t>
            </a:r>
            <a:r>
              <a:rPr lang="en-US" sz="2400" dirty="0"/>
              <a:t>proposes 1GB data price of 2% of average income</a:t>
            </a:r>
          </a:p>
          <a:p>
            <a:pPr marL="568800" lvl="1" indent="-284400">
              <a:buFont typeface="Wingdings" panose="05000000000000000000" pitchFamily="2" charset="2"/>
              <a:buChar char="§"/>
            </a:pPr>
            <a:r>
              <a:rPr lang="en-US" sz="2400" dirty="0"/>
              <a:t>Using GNI per capita in lieu of income, this amounts to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 145.9 per month</a:t>
            </a:r>
          </a:p>
          <a:p>
            <a:pPr marL="568800" lvl="1" indent="-284400">
              <a:buFont typeface="Wingdings" panose="05000000000000000000" pitchFamily="2" charset="2"/>
              <a:buChar char="§"/>
            </a:pPr>
            <a:r>
              <a:rPr lang="en-GB" sz="2400" dirty="0">
                <a:cs typeface="Times New Roman" panose="02020603050405020304" pitchFamily="18" charset="0"/>
              </a:rPr>
              <a:t>2% of monthly expenditure for 55% South Africans who are poor amounts to ZAR15.36,  ≈</a:t>
            </a:r>
            <a:r>
              <a:rPr lang="en-GB" sz="2400" i="1" u="sng" dirty="0">
                <a:cs typeface="Times New Roman" panose="02020603050405020304" pitchFamily="18" charset="0"/>
              </a:rPr>
              <a:t>10% of recommended price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A0BEE-891A-4024-B4B4-6026C39DB325}"/>
              </a:ext>
            </a:extLst>
          </p:cNvPr>
          <p:cNvSpPr txBox="1"/>
          <p:nvPr/>
        </p:nvSpPr>
        <p:spPr>
          <a:xfrm>
            <a:off x="27253" y="5768471"/>
            <a:ext cx="1219199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There are no companies, big, small or micro, who can survive South Africa’s pro-poor price target under prevailing business and competitive models;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33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 Affordability Report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dirty="0"/>
              <a:t>proposes use of public access for such “e-Excluded” populations.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9BC234-5B91-408C-AE43-24379F0B431B}"/>
              </a:ext>
            </a:extLst>
          </p:cNvPr>
          <p:cNvCxnSpPr>
            <a:cxnSpLocks/>
          </p:cNvCxnSpPr>
          <p:nvPr/>
        </p:nvCxnSpPr>
        <p:spPr>
          <a:xfrm flipV="1">
            <a:off x="25394" y="5692530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712A0A4-CD8C-4DEB-A32A-09CCCAFB616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5388617" y="620616"/>
            <a:ext cx="1440000" cy="14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42843D-34DD-4780-AF7E-A47496FC0CB4}"/>
              </a:ext>
            </a:extLst>
          </p:cNvPr>
          <p:cNvSpPr txBox="1"/>
          <p:nvPr/>
        </p:nvSpPr>
        <p:spPr>
          <a:xfrm>
            <a:off x="11775269" y="3393"/>
            <a:ext cx="2973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DBCEE4E-4DB7-477C-B79F-65C8E1B07E9C}" type="slidenum">
              <a:rPr lang="en-GB" sz="1400" smtClean="0"/>
              <a:pPr algn="ctr"/>
              <a:t>17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5149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0D5716-ED4B-41D6-8A85-10E281333CAF}"/>
              </a:ext>
            </a:extLst>
          </p:cNvPr>
          <p:cNvSpPr/>
          <p:nvPr/>
        </p:nvSpPr>
        <p:spPr bwMode="auto">
          <a:xfrm>
            <a:off x="6089308" y="1"/>
            <a:ext cx="6121250" cy="134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4400" dirty="0">
                <a:solidFill>
                  <a:schemeClr val="tx1"/>
                </a:solidFill>
              </a:rPr>
              <a:t>The Price of “Digits” in Mzansi</a:t>
            </a:r>
            <a:endParaRPr lang="en-ZA" sz="3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1F29F-0119-40F7-8161-4A245E655348}"/>
              </a:ext>
            </a:extLst>
          </p:cNvPr>
          <p:cNvSpPr/>
          <p:nvPr/>
        </p:nvSpPr>
        <p:spPr bwMode="auto">
          <a:xfrm>
            <a:off x="12617" y="1346363"/>
            <a:ext cx="12192000" cy="144042"/>
          </a:xfrm>
          <a:prstGeom prst="rect">
            <a:avLst/>
          </a:prstGeom>
          <a:solidFill>
            <a:srgbClr val="008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892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1990B-EB6B-41D1-8CA2-19B6E8B46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38" y="39340"/>
            <a:ext cx="1935089" cy="128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22DD6F-B73F-44E6-B9E1-875203A2C2E3}"/>
              </a:ext>
            </a:extLst>
          </p:cNvPr>
          <p:cNvSpPr txBox="1"/>
          <p:nvPr/>
        </p:nvSpPr>
        <p:spPr>
          <a:xfrm>
            <a:off x="2043313" y="116632"/>
            <a:ext cx="38884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Still Searching for Transformative Digits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CEF82-2898-485C-98A2-40FDA666D2D7}"/>
              </a:ext>
            </a:extLst>
          </p:cNvPr>
          <p:cNvSpPr txBox="1"/>
          <p:nvPr/>
        </p:nvSpPr>
        <p:spPr>
          <a:xfrm>
            <a:off x="191344" y="1556792"/>
            <a:ext cx="1188132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South African mobile telephone user price update for WTISD 2021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Public demand for lower ICT prices - </a:t>
            </a:r>
            <a:r>
              <a:rPr lang="en-GB" sz="2500" dirty="0">
                <a:hlinkClick r:id="rId3"/>
              </a:rPr>
              <a:t>#DataMustFall </a:t>
            </a:r>
            <a:r>
              <a:rPr lang="en-GB" sz="2500" dirty="0"/>
              <a:t>– </a:t>
            </a:r>
            <a:r>
              <a:rPr lang="en-GB" sz="2500" dirty="0">
                <a:hlinkClick r:id="rId4"/>
              </a:rPr>
              <a:t>CCSA Data Market Inquiry </a:t>
            </a:r>
            <a:r>
              <a:rPr lang="en-GB" sz="2500" dirty="0"/>
              <a:t>launched:</a:t>
            </a:r>
          </a:p>
          <a:p>
            <a:pPr marL="568800" lvl="1" indent="-2844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2500" dirty="0">
                <a:hlinkClick r:id="rId5"/>
              </a:rPr>
              <a:t>April 2021: </a:t>
            </a:r>
            <a:r>
              <a:rPr lang="en-GB" sz="2500" dirty="0"/>
              <a:t>CCSA pressure obliges leading MNOs to slash data prices:</a:t>
            </a:r>
          </a:p>
          <a:p>
            <a:pPr marL="568800" lvl="1" indent="-2844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hlinkClick r:id="rId6"/>
              </a:rPr>
              <a:t>MTN: </a:t>
            </a:r>
            <a:r>
              <a:rPr lang="en-US" sz="2500" dirty="0"/>
              <a:t>1GB prepaid 30-day bundle from ZAR 149 to ZAR 99, ≈ 6.5 X higher than target</a:t>
            </a:r>
          </a:p>
          <a:p>
            <a:pPr marL="568800" lvl="1" indent="-2844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hlinkClick r:id="rId7"/>
              </a:rPr>
              <a:t>Vodacom</a:t>
            </a:r>
            <a:r>
              <a:rPr lang="en-US" sz="2500" dirty="0"/>
              <a:t>: 1GB prepaid 30-day bundle from ZAR 149 to ZAR 85,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≈</a:t>
            </a:r>
            <a:r>
              <a:rPr lang="en-US" sz="2500" dirty="0"/>
              <a:t> 5.5 X higher than target</a:t>
            </a:r>
          </a:p>
          <a:p>
            <a:pPr marL="284400" indent="-2844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Recommendation in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8"/>
              </a:rPr>
              <a:t>2017 Affordability Report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Provide public access for those at the base of the pyramid</a:t>
            </a:r>
            <a:endParaRPr lang="en-US" sz="2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A0BEE-891A-4024-B4B4-6026C39DB325}"/>
              </a:ext>
            </a:extLst>
          </p:cNvPr>
          <p:cNvSpPr txBox="1"/>
          <p:nvPr/>
        </p:nvSpPr>
        <p:spPr>
          <a:xfrm>
            <a:off x="-20338" y="5295639"/>
            <a:ext cx="1219199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/>
              <a:t>The search for effective pro-poor public access for all ages must be intensified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/>
              <a:t>Numerous possibilities exist – Full SDG 17 partnerships essential,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/>
              <a:t>Many past attempts in South Africa – all “top-down”.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/>
              <a:t>A new kind of thinking is needed………..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C571C-BFBD-46D4-ADB1-62C64F731A92}"/>
              </a:ext>
            </a:extLst>
          </p:cNvPr>
          <p:cNvCxnSpPr>
            <a:cxnSpLocks/>
          </p:cNvCxnSpPr>
          <p:nvPr/>
        </p:nvCxnSpPr>
        <p:spPr>
          <a:xfrm flipV="1">
            <a:off x="-7538" y="5207296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B39B484-E670-4D76-BDAA-1FD05D5EC6A7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5388617" y="620616"/>
            <a:ext cx="1440000" cy="14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7BF196-6903-47AC-9316-1682ABBD8097}"/>
              </a:ext>
            </a:extLst>
          </p:cNvPr>
          <p:cNvSpPr txBox="1"/>
          <p:nvPr/>
        </p:nvSpPr>
        <p:spPr>
          <a:xfrm>
            <a:off x="11775269" y="3393"/>
            <a:ext cx="2973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DBCEE4E-4DB7-477C-B79F-65C8E1B07E9C}" type="slidenum">
              <a:rPr lang="en-GB" sz="1400" smtClean="0"/>
              <a:pPr algn="ctr"/>
              <a:t>18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9425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79BBB8-9A65-481C-863F-5E5CFA0A0B42}"/>
              </a:ext>
            </a:extLst>
          </p:cNvPr>
          <p:cNvSpPr/>
          <p:nvPr/>
        </p:nvSpPr>
        <p:spPr bwMode="auto">
          <a:xfrm>
            <a:off x="0" y="22724"/>
            <a:ext cx="12156491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0D669-1765-423A-888E-5CAEA03583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1A0D00-CE0C-4994-B3BB-4D1981893E01}"/>
              </a:ext>
            </a:extLst>
          </p:cNvPr>
          <p:cNvSpPr txBox="1"/>
          <p:nvPr/>
        </p:nvSpPr>
        <p:spPr>
          <a:xfrm>
            <a:off x="3916938" y="46627"/>
            <a:ext cx="6304686" cy="1163395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quick review of all other SDGs</a:t>
            </a:r>
            <a:endParaRPr lang="en-GB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09223-047A-42BE-BFEE-A9D1D16F35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991" y="22723"/>
            <a:ext cx="1935089" cy="1257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5914A4-D8B4-48CE-B38D-A34CB3ACFD39}"/>
              </a:ext>
            </a:extLst>
          </p:cNvPr>
          <p:cNvSpPr txBox="1"/>
          <p:nvPr/>
        </p:nvSpPr>
        <p:spPr>
          <a:xfrm>
            <a:off x="3866947" y="5187172"/>
            <a:ext cx="829886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ICTs by any other name deliver:</a:t>
            </a:r>
          </a:p>
          <a:p>
            <a:pPr marL="179388" marR="0" lvl="0" indent="-179388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Information &amp; Knowledge of what causes SDG challenges, how to deal with them, where to find help, how to ameliorate and prevent their recurrence</a:t>
            </a:r>
          </a:p>
          <a:p>
            <a:pPr marL="179388" marR="0" lvl="0" indent="-179388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All modern ICTs are now built on digital technologies, hence this WTISD theme DIGITAL TRANSFORMATION IN (TODAY’S) CHALLENGING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5087E-EBE2-442B-9B03-3FF5C720FEA8}"/>
              </a:ext>
            </a:extLst>
          </p:cNvPr>
          <p:cNvSpPr txBox="1"/>
          <p:nvPr/>
        </p:nvSpPr>
        <p:spPr>
          <a:xfrm>
            <a:off x="3910194" y="1340768"/>
            <a:ext cx="8112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000" dirty="0"/>
              <a:t>All 17 SDGs are closely Interrelated, Interdependent, &amp; Integrated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000" dirty="0"/>
              <a:t>Failure in one leads to failure of others – a domino effect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000" dirty="0"/>
              <a:t>Example: Lose your job (SDG8) you become poor (SDG1); hungry (SDG2); Sick from Hunger and exposure (SDG3); unable to educate your kids (SDG4); defenseless against gender abuse; etc., all the way to SDG17 – unable to participate in the coordinated efforts trying to help you.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000" dirty="0"/>
              <a:t>Because of extreme multidimensional inequality, South Africa is vulnerable to all the SDG challenges – details beyond the scope of this presentation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000" dirty="0"/>
              <a:t>A few examples will be presented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000" dirty="0"/>
              <a:t>As in the MDGs that preceded the SDGs, ICTs, digital or otherwise, are recognized as key components (enablers) of all development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B5CA15-EEEB-4510-967D-B0B7F44689C6}"/>
              </a:ext>
            </a:extLst>
          </p:cNvPr>
          <p:cNvCxnSpPr>
            <a:cxnSpLocks/>
          </p:cNvCxnSpPr>
          <p:nvPr/>
        </p:nvCxnSpPr>
        <p:spPr>
          <a:xfrm>
            <a:off x="3863975" y="1303190"/>
            <a:ext cx="832802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0DB746-225F-42F4-BF19-57810469EF9E}"/>
              </a:ext>
            </a:extLst>
          </p:cNvPr>
          <p:cNvCxnSpPr>
            <a:cxnSpLocks/>
          </p:cNvCxnSpPr>
          <p:nvPr/>
        </p:nvCxnSpPr>
        <p:spPr>
          <a:xfrm flipV="1">
            <a:off x="3863975" y="5157192"/>
            <a:ext cx="832802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D96499-EE4E-426D-BA35-E3F2D1641D98}"/>
              </a:ext>
            </a:extLst>
          </p:cNvPr>
          <p:cNvSpPr txBox="1"/>
          <p:nvPr/>
        </p:nvSpPr>
        <p:spPr>
          <a:xfrm>
            <a:off x="11775269" y="3393"/>
            <a:ext cx="2973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DBCEE4E-4DB7-477C-B79F-65C8E1B07E9C}" type="slidenum">
              <a:rPr lang="en-GB" sz="1400" smtClean="0"/>
              <a:pPr algn="ctr"/>
              <a:t>19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4246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0D669-1765-423A-888E-5CAEA03583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67F91D47-2D11-4B22-947C-E85F77B53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5" y="2169147"/>
            <a:ext cx="8334375" cy="4688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E059C-8245-4218-A3CA-B5F1FD8D4943}"/>
              </a:ext>
            </a:extLst>
          </p:cNvPr>
          <p:cNvSpPr txBox="1"/>
          <p:nvPr/>
        </p:nvSpPr>
        <p:spPr>
          <a:xfrm>
            <a:off x="8650732" y="2348880"/>
            <a:ext cx="349394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Time Machine</a:t>
            </a:r>
          </a:p>
          <a:p>
            <a:pPr marL="360363" algn="ctr">
              <a:spcBef>
                <a:spcPts val="0"/>
              </a:spcBef>
            </a:pPr>
            <a:endParaRPr lang="en-US" sz="3600" dirty="0">
              <a:solidFill>
                <a:schemeClr val="bg1"/>
              </a:solidFill>
            </a:endParaRPr>
          </a:p>
          <a:p>
            <a:pPr marL="360363" algn="ctr"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marL="360363" algn="ct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The</a:t>
            </a:r>
          </a:p>
          <a:p>
            <a:pPr marL="360363" algn="ct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origins of innovation</a:t>
            </a:r>
          </a:p>
          <a:p>
            <a:pPr marL="360363" algn="ctr"/>
            <a:r>
              <a:rPr lang="en-US" sz="2800" dirty="0">
                <a:solidFill>
                  <a:schemeClr val="bg1"/>
                </a:solidFill>
              </a:rPr>
              <a:t>&gt;100,000 years ago</a:t>
            </a:r>
          </a:p>
          <a:p>
            <a:pPr marL="360363" algn="ctr"/>
            <a:r>
              <a:rPr lang="en-US" dirty="0">
                <a:solidFill>
                  <a:srgbClr val="FFFF00"/>
                </a:solidFill>
              </a:rPr>
              <a:t>Click image to view video</a:t>
            </a:r>
            <a:endParaRPr lang="en-GB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1D9CC-BEEB-4C7B-938A-4AA65DD2C529}"/>
              </a:ext>
            </a:extLst>
          </p:cNvPr>
          <p:cNvSpPr txBox="1"/>
          <p:nvPr/>
        </p:nvSpPr>
        <p:spPr>
          <a:xfrm>
            <a:off x="3857625" y="-12990"/>
            <a:ext cx="83590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33CC"/>
                </a:solidFill>
              </a:rPr>
              <a:t>South Africa </a:t>
            </a:r>
            <a:r>
              <a:rPr lang="en-US" sz="3200" dirty="0"/>
              <a:t>| Cradle of Humankind</a:t>
            </a:r>
            <a:endParaRPr lang="en-US" sz="4000" dirty="0"/>
          </a:p>
          <a:p>
            <a:r>
              <a:rPr lang="en-US" sz="2800" dirty="0"/>
              <a:t>Birth of Homo erectus: place &amp; date of birth: </a:t>
            </a:r>
            <a:r>
              <a:rPr lang="en-US" sz="2400" dirty="0" err="1"/>
              <a:t>Makapansgat</a:t>
            </a:r>
            <a:r>
              <a:rPr lang="en-US" sz="2400" dirty="0"/>
              <a:t>, South Africa, 3 million years ago</a:t>
            </a:r>
          </a:p>
          <a:p>
            <a:r>
              <a:rPr lang="en-US" sz="2000" dirty="0"/>
              <a:t>Home of Homo sapiens | Took a Long Walkabout to populate the whole world</a:t>
            </a:r>
          </a:p>
          <a:p>
            <a:r>
              <a:rPr lang="en-US" sz="2000" dirty="0"/>
              <a:t>Now facing challenging times – ICT4ALL urgently needed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9023D-9C15-471F-9942-E714E8181F3A}"/>
              </a:ext>
            </a:extLst>
          </p:cNvPr>
          <p:cNvSpPr txBox="1"/>
          <p:nvPr/>
        </p:nvSpPr>
        <p:spPr>
          <a:xfrm>
            <a:off x="11712624" y="446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CEE4E-4DB7-477C-B79F-65C8E1B07E9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EXAMPLE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778A9-FFDF-4980-A950-B1AB8FF79B50}"/>
              </a:ext>
            </a:extLst>
          </p:cNvPr>
          <p:cNvSpPr txBox="1"/>
          <p:nvPr/>
        </p:nvSpPr>
        <p:spPr>
          <a:xfrm>
            <a:off x="162835" y="1423371"/>
            <a:ext cx="11866330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Eight SDGs that are inseparable: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South Africa is a water-scarce country: ranked world </a:t>
            </a:r>
            <a:r>
              <a:rPr lang="en-US" sz="2200" dirty="0">
                <a:hlinkClick r:id="rId4"/>
              </a:rPr>
              <a:t>30</a:t>
            </a:r>
            <a:r>
              <a:rPr lang="en-US" sz="2200" baseline="30000" dirty="0">
                <a:hlinkClick r:id="rId4"/>
              </a:rPr>
              <a:t>th</a:t>
            </a:r>
            <a:r>
              <a:rPr lang="en-US" sz="2200" dirty="0">
                <a:hlinkClick r:id="rId4"/>
              </a:rPr>
              <a:t> driest country</a:t>
            </a:r>
            <a:r>
              <a:rPr lang="en-US" sz="2200" dirty="0"/>
              <a:t>, nearly half mean global annual precipitation (450mm versus 850mm), climate change vulnerability – SDG6, 13;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Poverty and Inequality exacerbate water consumption – poverty in rural areas drives urban migration, urban water demand rises (SDG1+10+12); urban consumption &amp; SDG6 infrastructure deficiency challenges;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Excellent knowledge of modern sanitation, extremely poor unequal application, nation-wide sanitation failures, health challenges, e.g., Vaal System Sewage Disaster (</a:t>
            </a:r>
            <a:r>
              <a:rPr lang="en-US" sz="2200" dirty="0">
                <a:hlinkClick r:id="rId5"/>
              </a:rPr>
              <a:t>2021 SAHRC</a:t>
            </a:r>
            <a:r>
              <a:rPr lang="en-US" sz="2200" dirty="0"/>
              <a:t>);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Inadequate water capacity for hydroelectric generation – low investments and incentives for renewable energy development, poor management of existing energy infrastructure (e.g., </a:t>
            </a:r>
            <a:r>
              <a:rPr lang="en-US" sz="2200" dirty="0">
                <a:hlinkClick r:id="rId6"/>
              </a:rPr>
              <a:t>Eskom</a:t>
            </a:r>
            <a:r>
              <a:rPr lang="en-US" sz="2200" dirty="0"/>
              <a:t>); complex transborder regional energy cooperation, vulnerable to climate change;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Inadequate informed partnerships between citizens, government, civil society, and industry; disruptive institutional silos: </a:t>
            </a:r>
            <a:r>
              <a:rPr lang="en-US" sz="2200" u="sng" dirty="0"/>
              <a:t>URGENT NEED FOR FOCUSSED ICT4SDG.</a:t>
            </a:r>
            <a:endParaRPr lang="en-US" sz="2200" u="sng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1F223-6E14-443C-9694-0C5C4D1912A6}"/>
              </a:ext>
            </a:extLst>
          </p:cNvPr>
          <p:cNvSpPr txBox="1"/>
          <p:nvPr/>
        </p:nvSpPr>
        <p:spPr>
          <a:xfrm>
            <a:off x="4640850" y="89594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Water/Sanitation: SDG6 | Poverty: SDG1 | Health: SDG3 | Clean Energy: SDG7 | Infrastructure: SDG9 | Inequality: SDG10 | Consumption: SDG12 | Climate: SDG13 | Partnerships: SDG17</a:t>
            </a:r>
            <a:endParaRPr lang="en-GB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8CC58-77BA-4568-8B3E-75BA3CF0C7F3}"/>
              </a:ext>
            </a:extLst>
          </p:cNvPr>
          <p:cNvSpPr txBox="1"/>
          <p:nvPr/>
        </p:nvSpPr>
        <p:spPr>
          <a:xfrm>
            <a:off x="92298" y="5693867"/>
            <a:ext cx="1204471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/>
              <a:t>This  complex compendium of interdependent SDGs demands excellence in the key components of SDG17 – communications, Collaboration, Coordination, Cooperation, all supported by excellent ICT utilization well beyond connectivity – transformational digital usage.    </a:t>
            </a:r>
            <a:endParaRPr lang="en-GB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458ED8-6A4E-43F4-BFAA-BCDF3EB7698C}"/>
              </a:ext>
            </a:extLst>
          </p:cNvPr>
          <p:cNvCxnSpPr/>
          <p:nvPr/>
        </p:nvCxnSpPr>
        <p:spPr>
          <a:xfrm>
            <a:off x="25394" y="1310787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70A822-39B0-40CF-9BAA-EC559446695F}"/>
              </a:ext>
            </a:extLst>
          </p:cNvPr>
          <p:cNvCxnSpPr>
            <a:cxnSpLocks/>
          </p:cNvCxnSpPr>
          <p:nvPr/>
        </p:nvCxnSpPr>
        <p:spPr>
          <a:xfrm flipV="1">
            <a:off x="25394" y="5645574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F6260A-C9ED-4238-9F6E-48FA999D8210}"/>
              </a:ext>
            </a:extLst>
          </p:cNvPr>
          <p:cNvCxnSpPr/>
          <p:nvPr/>
        </p:nvCxnSpPr>
        <p:spPr>
          <a:xfrm>
            <a:off x="4583832" y="9208"/>
            <a:ext cx="0" cy="1287516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63BF90-B27A-4952-B15F-3B2A762EF98A}"/>
              </a:ext>
            </a:extLst>
          </p:cNvPr>
          <p:cNvSpPr txBox="1"/>
          <p:nvPr/>
        </p:nvSpPr>
        <p:spPr>
          <a:xfrm>
            <a:off x="11775269" y="3393"/>
            <a:ext cx="2973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DBCEE4E-4DB7-477C-B79F-65C8E1B07E9C}" type="slidenum">
              <a:rPr lang="en-GB" sz="1400" smtClean="0"/>
              <a:pPr algn="ctr"/>
              <a:t>20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01439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EXAMPLE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B1F223-6E14-443C-9694-0C5C4D1912A6}"/>
              </a:ext>
            </a:extLst>
          </p:cNvPr>
          <p:cNvSpPr txBox="1"/>
          <p:nvPr/>
        </p:nvSpPr>
        <p:spPr>
          <a:xfrm>
            <a:off x="4727849" y="250870"/>
            <a:ext cx="727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Cities and communities: SDG11 | Poverty: SDG1 | Health: SDG3 | Inequality: SDG10 | Consumption: SDG12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75F3D-2910-4ACD-970A-81001D5B7BBD}"/>
              </a:ext>
            </a:extLst>
          </p:cNvPr>
          <p:cNvSpPr/>
          <p:nvPr/>
        </p:nvSpPr>
        <p:spPr>
          <a:xfrm>
            <a:off x="41304" y="5669954"/>
            <a:ext cx="1210336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8CC58-77BA-4568-8B3E-75BA3CF0C7F3}"/>
              </a:ext>
            </a:extLst>
          </p:cNvPr>
          <p:cNvSpPr txBox="1"/>
          <p:nvPr/>
        </p:nvSpPr>
        <p:spPr>
          <a:xfrm>
            <a:off x="111781" y="5768471"/>
            <a:ext cx="1204471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/>
              <a:t>Too many national leaders and city planners dream big, prestigious SMART CITY projects</a:t>
            </a:r>
          </a:p>
          <a:p>
            <a:pPr algn="just">
              <a:lnSpc>
                <a:spcPct val="90000"/>
              </a:lnSpc>
            </a:pPr>
            <a:r>
              <a:rPr lang="en-US" sz="2400" dirty="0"/>
              <a:t>Too often self-serving focus on city administrative and management challenges</a:t>
            </a:r>
          </a:p>
          <a:p>
            <a:pPr algn="just">
              <a:lnSpc>
                <a:spcPct val="90000"/>
              </a:lnSpc>
            </a:pPr>
            <a:r>
              <a:rPr lang="en-US" sz="2400" dirty="0"/>
              <a:t>Too often, the poor people living in “Informal Settlements” or “Squatter Camps” are forgotten….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AFE893-AD3D-4918-97F5-6493327146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6" y="1325041"/>
            <a:ext cx="9596035" cy="4315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ED8461-F746-4D2B-B047-03FC3480B7E6}"/>
              </a:ext>
            </a:extLst>
          </p:cNvPr>
          <p:cNvSpPr txBox="1"/>
          <p:nvPr/>
        </p:nvSpPr>
        <p:spPr>
          <a:xfrm>
            <a:off x="9696400" y="1484784"/>
            <a:ext cx="2376264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100" b="1" dirty="0">
                <a:hlinkClick r:id="rId6"/>
              </a:rPr>
              <a:t>Cape Town</a:t>
            </a:r>
            <a:r>
              <a:rPr lang="en-GB" sz="2100" b="1" dirty="0"/>
              <a:t>; </a:t>
            </a:r>
            <a:r>
              <a:rPr lang="en-GB" sz="2100" b="1" dirty="0">
                <a:hlinkClick r:id="rId7"/>
              </a:rPr>
              <a:t>Durban</a:t>
            </a:r>
            <a:r>
              <a:rPr lang="en-GB" sz="2100" b="1" dirty="0"/>
              <a:t>; </a:t>
            </a:r>
            <a:r>
              <a:rPr lang="en-GB" sz="2100" b="1" dirty="0">
                <a:hlinkClick r:id="rId8"/>
              </a:rPr>
              <a:t>Johannesburg</a:t>
            </a:r>
            <a:r>
              <a:rPr lang="en-GB" sz="2100" b="1" dirty="0"/>
              <a:t> have tried…</a:t>
            </a:r>
          </a:p>
          <a:p>
            <a:pPr>
              <a:spcAft>
                <a:spcPts val="1200"/>
              </a:spcAft>
            </a:pPr>
            <a:r>
              <a:rPr lang="en-GB" sz="2100" b="1" dirty="0"/>
              <a:t>Disappointing or Unexpected Outcomes the general rule</a:t>
            </a:r>
          </a:p>
          <a:p>
            <a:pPr>
              <a:spcAft>
                <a:spcPts val="1200"/>
              </a:spcAft>
            </a:pPr>
            <a:r>
              <a:rPr lang="en-GB" sz="2100" b="1" dirty="0"/>
              <a:t>Similar experiences in</a:t>
            </a:r>
            <a:r>
              <a:rPr lang="en-GB" sz="2100" b="1" dirty="0">
                <a:hlinkClick r:id="rId9"/>
              </a:rPr>
              <a:t> Brazil</a:t>
            </a:r>
            <a:r>
              <a:rPr lang="en-GB" sz="2100" b="1" dirty="0"/>
              <a:t>, </a:t>
            </a:r>
            <a:r>
              <a:rPr lang="en-GB" sz="2100" b="1" dirty="0">
                <a:hlinkClick r:id="rId10"/>
              </a:rPr>
              <a:t>Canada</a:t>
            </a:r>
            <a:r>
              <a:rPr lang="en-GB" sz="2100" b="1" dirty="0"/>
              <a:t>, </a:t>
            </a:r>
            <a:r>
              <a:rPr lang="en-GB" sz="2100" b="1" dirty="0">
                <a:hlinkClick r:id="rId11"/>
              </a:rPr>
              <a:t>India</a:t>
            </a:r>
            <a:r>
              <a:rPr lang="en-GB" sz="2100" b="1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690F98-A304-4DA7-B283-DD5743E87497}"/>
              </a:ext>
            </a:extLst>
          </p:cNvPr>
          <p:cNvCxnSpPr/>
          <p:nvPr/>
        </p:nvCxnSpPr>
        <p:spPr>
          <a:xfrm>
            <a:off x="25394" y="1310787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541B5B-2BE6-4B02-B9BB-DEF28654C433}"/>
              </a:ext>
            </a:extLst>
          </p:cNvPr>
          <p:cNvCxnSpPr>
            <a:cxnSpLocks/>
          </p:cNvCxnSpPr>
          <p:nvPr/>
        </p:nvCxnSpPr>
        <p:spPr>
          <a:xfrm flipV="1">
            <a:off x="25394" y="5645574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4DF84E-7BFE-4399-82F9-6BE8D6C5540F}"/>
              </a:ext>
            </a:extLst>
          </p:cNvPr>
          <p:cNvCxnSpPr/>
          <p:nvPr/>
        </p:nvCxnSpPr>
        <p:spPr>
          <a:xfrm>
            <a:off x="4583832" y="9208"/>
            <a:ext cx="0" cy="1287516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8B4F51-29D5-479E-AE17-D4F9ED86E7A6}"/>
              </a:ext>
            </a:extLst>
          </p:cNvPr>
          <p:cNvSpPr txBox="1"/>
          <p:nvPr/>
        </p:nvSpPr>
        <p:spPr>
          <a:xfrm>
            <a:off x="11775269" y="3393"/>
            <a:ext cx="2973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DBCEE4E-4DB7-477C-B79F-65C8E1B07E9C}" type="slidenum">
              <a:rPr lang="en-GB" sz="1400" smtClean="0"/>
              <a:pPr algn="ctr"/>
              <a:t>21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70174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773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EXAMPLE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B1F223-6E14-443C-9694-0C5C4D1912A6}"/>
              </a:ext>
            </a:extLst>
          </p:cNvPr>
          <p:cNvSpPr txBox="1"/>
          <p:nvPr/>
        </p:nvSpPr>
        <p:spPr>
          <a:xfrm>
            <a:off x="5519936" y="447055"/>
            <a:ext cx="593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ACCESS ATTEMPTS IN SOUTH AFRICA</a:t>
            </a:r>
            <a:endParaRPr lang="en-GB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75F3D-2910-4ACD-970A-81001D5B7BBD}"/>
              </a:ext>
            </a:extLst>
          </p:cNvPr>
          <p:cNvSpPr/>
          <p:nvPr/>
        </p:nvSpPr>
        <p:spPr>
          <a:xfrm>
            <a:off x="41304" y="5654964"/>
            <a:ext cx="1210336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8CC58-77BA-4568-8B3E-75BA3CF0C7F3}"/>
              </a:ext>
            </a:extLst>
          </p:cNvPr>
          <p:cNvSpPr txBox="1"/>
          <p:nvPr/>
        </p:nvSpPr>
        <p:spPr>
          <a:xfrm>
            <a:off x="92298" y="5718919"/>
            <a:ext cx="1204471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There are few options for South Africa’s economically marginalized population and children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Each public access model must be reviewed, re-examined, re-imagined, re-attempted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Failure must not be an option – the costs are too high</a:t>
            </a:r>
            <a:endParaRPr lang="en-GB" sz="24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B66AEB-0A49-4172-AD25-F22A7B7DB34A}"/>
              </a:ext>
            </a:extLst>
          </p:cNvPr>
          <p:cNvSpPr txBox="1"/>
          <p:nvPr/>
        </p:nvSpPr>
        <p:spPr>
          <a:xfrm>
            <a:off x="191344" y="1412776"/>
            <a:ext cx="11866330" cy="415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General:</a:t>
            </a:r>
          </a:p>
          <a:p>
            <a:pPr>
              <a:lnSpc>
                <a:spcPct val="95000"/>
              </a:lnSpc>
            </a:pPr>
            <a:r>
              <a:rPr lang="en-US" dirty="0"/>
              <a:t>Most attempts at bridging the nation’s ICT affordability divides, ranging from Telecentres to USALS and USAASA activities have been disappointing or outright failures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000" b="1" dirty="0"/>
              <a:t>ICT Industry</a:t>
            </a:r>
          </a:p>
          <a:p>
            <a:pPr>
              <a:lnSpc>
                <a:spcPct val="95000"/>
              </a:lnSpc>
            </a:pPr>
            <a:r>
              <a:rPr lang="en-US" dirty="0"/>
              <a:t>All Significant Market Powered (SMP) ICT companies have tried public ICT access, little or no success:</a:t>
            </a:r>
          </a:p>
          <a:p>
            <a:pPr marL="457200" indent="-457200">
              <a:lnSpc>
                <a:spcPct val="95000"/>
              </a:lnSpc>
              <a:buAutoNum type="alphaLcParenBoth"/>
            </a:pPr>
            <a:r>
              <a:rPr lang="en-US" dirty="0">
                <a:hlinkClick r:id="rId4"/>
              </a:rPr>
              <a:t>Vodacom 2008 (with Qualcomm)</a:t>
            </a:r>
            <a:r>
              <a:rPr lang="en-US" dirty="0"/>
              <a:t>:   (b)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2012: Internet Solutions, </a:t>
            </a:r>
            <a:r>
              <a:rPr lang="en-GB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Cyber Influx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(c) November 2013:</a:t>
            </a:r>
          </a:p>
          <a:p>
            <a:pPr>
              <a:lnSpc>
                <a:spcPct val="95000"/>
              </a:lnSpc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MTN launches </a:t>
            </a:r>
            <a:r>
              <a:rPr lang="en-GB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eStreet</a:t>
            </a:r>
            <a:r>
              <a:rPr lang="en-GB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mobile internet cafés</a:t>
            </a:r>
            <a:r>
              <a:rPr lang="en-GB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cs typeface="Times New Roman" panose="02020603050405020304" pitchFamily="18" charset="0"/>
              </a:rPr>
              <a:t>  </a:t>
            </a:r>
            <a:r>
              <a:rPr lang="en-US" sz="2000" dirty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d)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2015: Telkom launches R100 million </a:t>
            </a:r>
            <a:r>
              <a:rPr lang="en-GB" sz="2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FutureMakers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programme</a:t>
            </a:r>
            <a:endParaRPr lang="en-US" sz="2000" dirty="0"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Educational Establishment</a:t>
            </a:r>
            <a:r>
              <a:rPr lang="en-US" b="1" dirty="0">
                <a:cs typeface="Times New Roman" panose="02020603050405020304" pitchFamily="18" charset="0"/>
              </a:rPr>
              <a:t>s</a:t>
            </a:r>
            <a:r>
              <a:rPr lang="en-US" dirty="0"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dirty="0">
                <a:cs typeface="Times New Roman" panose="02020603050405020304" pitchFamily="18" charset="0"/>
              </a:rPr>
              <a:t>Limited possibility, bureaucratic, security and child-safety reasons prevent innovative ideas: ICT literacy must/will become standard tuition in education curricula, but mass impact will require generations….. We must act now!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Internet Cafés:</a:t>
            </a:r>
          </a:p>
          <a:p>
            <a:pPr>
              <a:lnSpc>
                <a:spcPct val="95000"/>
              </a:lnSpc>
            </a:pPr>
            <a:r>
              <a:rPr lang="en-US" dirty="0">
                <a:cs typeface="Times New Roman" panose="02020603050405020304" pitchFamily="18" charset="0"/>
              </a:rPr>
              <a:t>Numerous attempts, sustainability in middle/higher income areas (typical ZAR60 per hour), very high failure rate in poor areas. Numerous historical examples from most developing and developed counties, market forces driving changed business models – integration of mobile and fixed public access – big screens for better learning.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6D8E07-B9CE-48C4-AAE7-0A4060DE8C86}"/>
              </a:ext>
            </a:extLst>
          </p:cNvPr>
          <p:cNvCxnSpPr/>
          <p:nvPr/>
        </p:nvCxnSpPr>
        <p:spPr>
          <a:xfrm>
            <a:off x="25394" y="1310787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5409C3-5D8B-46D7-975A-6CD26DDE001E}"/>
              </a:ext>
            </a:extLst>
          </p:cNvPr>
          <p:cNvCxnSpPr>
            <a:cxnSpLocks/>
          </p:cNvCxnSpPr>
          <p:nvPr/>
        </p:nvCxnSpPr>
        <p:spPr>
          <a:xfrm flipV="1">
            <a:off x="25394" y="5645574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E232CE-FB9A-4358-A6B8-CB953A5FCEB1}"/>
              </a:ext>
            </a:extLst>
          </p:cNvPr>
          <p:cNvCxnSpPr/>
          <p:nvPr/>
        </p:nvCxnSpPr>
        <p:spPr>
          <a:xfrm>
            <a:off x="4943872" y="9208"/>
            <a:ext cx="0" cy="1287516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9D9DBD-D6E4-46AB-9F73-D0F25F830A97}"/>
              </a:ext>
            </a:extLst>
          </p:cNvPr>
          <p:cNvSpPr txBox="1"/>
          <p:nvPr/>
        </p:nvSpPr>
        <p:spPr>
          <a:xfrm>
            <a:off x="11775269" y="3393"/>
            <a:ext cx="2973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DBCEE4E-4DB7-477C-B79F-65C8E1B07E9C}" type="slidenum">
              <a:rPr lang="en-GB" sz="1400" smtClean="0"/>
              <a:pPr algn="ctr"/>
              <a:t>22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49732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79BBB8-9A65-481C-863F-5E5CFA0A0B42}"/>
              </a:ext>
            </a:extLst>
          </p:cNvPr>
          <p:cNvSpPr/>
          <p:nvPr/>
        </p:nvSpPr>
        <p:spPr bwMode="auto">
          <a:xfrm>
            <a:off x="0" y="22724"/>
            <a:ext cx="12156491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0D669-1765-423A-888E-5CAEA03583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1A0D00-CE0C-4994-B3BB-4D1981893E01}"/>
              </a:ext>
            </a:extLst>
          </p:cNvPr>
          <p:cNvSpPr txBox="1"/>
          <p:nvPr/>
        </p:nvSpPr>
        <p:spPr>
          <a:xfrm>
            <a:off x="3876675" y="134922"/>
            <a:ext cx="6304686" cy="1015663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next?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09223-047A-42BE-BFEE-A9D1D16F35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991" y="10882"/>
            <a:ext cx="1935089" cy="128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5914A4-D8B4-48CE-B38D-A34CB3ACFD39}"/>
              </a:ext>
            </a:extLst>
          </p:cNvPr>
          <p:cNvSpPr txBox="1"/>
          <p:nvPr/>
        </p:nvSpPr>
        <p:spPr>
          <a:xfrm>
            <a:off x="3896927" y="6148996"/>
            <a:ext cx="829886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next slide examines this reality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5087E-EBE2-442B-9B03-3FF5C720FEA8}"/>
              </a:ext>
            </a:extLst>
          </p:cNvPr>
          <p:cNvSpPr txBox="1"/>
          <p:nvPr/>
        </p:nvSpPr>
        <p:spPr>
          <a:xfrm>
            <a:off x="4022954" y="1384315"/>
            <a:ext cx="79777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400" dirty="0"/>
              <a:t>South Africa will not solve the nation’s ICT4SDG challenges using traditional public ICT access models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400" dirty="0"/>
              <a:t>Creative new solutions are needed, without reinventing the wheel, and failing yet again. Past mistakes are critical inputs for new knowledge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400" dirty="0"/>
              <a:t>Traditional ICT developments are heavily focused on technology – e.g. “Accelerating “digital” transformation – who wants to transform “digits”? - a clearly stated re-focus on people &amp; users, using modern technology, may be helpful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400" dirty="0"/>
              <a:t>ICT infrastructure development will be two-fold:</a:t>
            </a:r>
          </a:p>
          <a:p>
            <a:pPr marL="727075" indent="-457200">
              <a:buAutoNum type="alphaLcParenBoth"/>
            </a:pPr>
            <a:r>
              <a:rPr lang="en-US" sz="2000" dirty="0"/>
              <a:t>Traditional market-driven “top-down” models for mid/wealthy users</a:t>
            </a:r>
          </a:p>
          <a:p>
            <a:pPr marL="727075" indent="-457200">
              <a:buAutoNum type="alphaLcParenBoth"/>
            </a:pPr>
            <a:r>
              <a:rPr lang="en-US" sz="2000" dirty="0"/>
              <a:t>Massive refocus on multistakeholder supported pro-poor SMME-owned/operated models with focus on mothers &amp; young children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D3F64-9BB7-46B4-8AB5-6D714BC2407A}"/>
              </a:ext>
            </a:extLst>
          </p:cNvPr>
          <p:cNvCxnSpPr>
            <a:cxnSpLocks/>
          </p:cNvCxnSpPr>
          <p:nvPr/>
        </p:nvCxnSpPr>
        <p:spPr>
          <a:xfrm>
            <a:off x="3863975" y="1328242"/>
            <a:ext cx="832802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9D1FE0-42A7-4380-BA66-38B4FE1D1658}"/>
              </a:ext>
            </a:extLst>
          </p:cNvPr>
          <p:cNvCxnSpPr>
            <a:cxnSpLocks/>
          </p:cNvCxnSpPr>
          <p:nvPr/>
        </p:nvCxnSpPr>
        <p:spPr>
          <a:xfrm flipV="1">
            <a:off x="3863975" y="6165304"/>
            <a:ext cx="832802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2335ED-F623-40A7-8C14-02A9AEEA91A6}"/>
              </a:ext>
            </a:extLst>
          </p:cNvPr>
          <p:cNvSpPr txBox="1"/>
          <p:nvPr/>
        </p:nvSpPr>
        <p:spPr>
          <a:xfrm>
            <a:off x="11775269" y="3393"/>
            <a:ext cx="2973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DBCEE4E-4DB7-477C-B79F-65C8E1B07E9C}" type="slidenum">
              <a:rPr lang="en-GB" sz="1400" smtClean="0"/>
              <a:pPr algn="ctr"/>
              <a:t>23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42834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A3C4AA-CA96-4065-8BC4-6C439664D63B}"/>
              </a:ext>
            </a:extLst>
          </p:cNvPr>
          <p:cNvSpPr txBox="1"/>
          <p:nvPr/>
        </p:nvSpPr>
        <p:spPr>
          <a:xfrm>
            <a:off x="2063552" y="221739"/>
            <a:ext cx="100091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Recommendations for this WTISD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EFAEFB-867A-488F-BCE7-A1BF20DC64CA}"/>
              </a:ext>
            </a:extLst>
          </p:cNvPr>
          <p:cNvSpPr txBox="1"/>
          <p:nvPr/>
        </p:nvSpPr>
        <p:spPr>
          <a:xfrm>
            <a:off x="191344" y="1484784"/>
            <a:ext cx="11866330" cy="4735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/>
              <a:t>SOUTH AFRICA: </a:t>
            </a:r>
            <a:r>
              <a:rPr lang="en-US" sz="2200" dirty="0"/>
              <a:t>to reinforce national commitment to the SDGs in furtherance of the NDP 2030  objectives, and to strengthen national attention on ICT4SDG in the overall SDG process – through the DCDT and all related public and private institutional partners and non-institutional stakeholders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/>
              <a:t>SOUTH AFRICAN MULTISTAKEHOLDERS</a:t>
            </a:r>
            <a:r>
              <a:rPr lang="en-US" sz="2200" dirty="0"/>
              <a:t>: (a) all must recognize the essentiality of broad national support for pro-poor development overall, and pro-poor ICTs in particular.  (b) actively participate in expanding and encouraging action by all multistakeholders, especially local authorities like SALGA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/>
              <a:t>THE ICT INDUSTRY: </a:t>
            </a:r>
            <a:r>
              <a:rPr lang="en-US" sz="2200" dirty="0"/>
              <a:t>help to build the public access facilities, reaping benefits in the long run from informed market expansion; foster market growth for new 4IR products and services</a:t>
            </a:r>
            <a:endParaRPr lang="en-US" sz="2200" dirty="0"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cs typeface="Times New Roman" panose="02020603050405020304" pitchFamily="18" charset="0"/>
              </a:rPr>
              <a:t>The ITU and WTSID</a:t>
            </a:r>
            <a:r>
              <a:rPr lang="en-US" sz="2200" dirty="0">
                <a:cs typeface="Times New Roman" panose="02020603050405020304" pitchFamily="18" charset="0"/>
              </a:rPr>
              <a:t>: (a) Finalize the revisions of the IDI process and widely publish final results; (b) reinforce ongoing ITU and general international development agencies efforts aimed at strengthening national statistical agencies, and the use of the most people-focused indicators for SDG success; (c) reconsider the importance of open data for transparent refinement and dissemination of key ICT indicators worldwide – IDI Database = </a:t>
            </a:r>
            <a:r>
              <a:rPr lang="en-GB" sz="2200" strike="dblStrike" dirty="0">
                <a:solidFill>
                  <a:srgbClr val="FF0000"/>
                </a:solidFill>
                <a:effectLst/>
              </a:rPr>
              <a:t>CHF 281</a:t>
            </a:r>
            <a:r>
              <a:rPr lang="en-US" sz="2200" strike="dblStrike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= Free 4 All to see and act where they can….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FD9055-3F8F-4548-8C33-CA406E421B12}"/>
              </a:ext>
            </a:extLst>
          </p:cNvPr>
          <p:cNvSpPr txBox="1"/>
          <p:nvPr/>
        </p:nvSpPr>
        <p:spPr>
          <a:xfrm>
            <a:off x="-8768" y="6349853"/>
            <a:ext cx="1216525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Reconsider the ICT Development Model proposed in WTISD 2020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F25953-42FE-4039-A9FA-9DCB222B813C}"/>
              </a:ext>
            </a:extLst>
          </p:cNvPr>
          <p:cNvCxnSpPr/>
          <p:nvPr/>
        </p:nvCxnSpPr>
        <p:spPr>
          <a:xfrm>
            <a:off x="25394" y="1310787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3A7551-3589-4462-9DCA-C2265D6C4E4A}"/>
              </a:ext>
            </a:extLst>
          </p:cNvPr>
          <p:cNvCxnSpPr>
            <a:cxnSpLocks/>
          </p:cNvCxnSpPr>
          <p:nvPr/>
        </p:nvCxnSpPr>
        <p:spPr>
          <a:xfrm flipV="1">
            <a:off x="25394" y="6309320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AC82DAB-8718-41F4-AA60-4EF86E371C17}"/>
              </a:ext>
            </a:extLst>
          </p:cNvPr>
          <p:cNvSpPr txBox="1"/>
          <p:nvPr/>
        </p:nvSpPr>
        <p:spPr>
          <a:xfrm>
            <a:off x="11775269" y="3393"/>
            <a:ext cx="2973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DBCEE4E-4DB7-477C-B79F-65C8E1B07E9C}" type="slidenum">
              <a:rPr lang="en-GB" sz="1400" smtClean="0"/>
              <a:pPr algn="ctr"/>
              <a:t>24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2894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CFC3B7-4AF7-48A5-92A7-8054C3C69553}"/>
              </a:ext>
            </a:extLst>
          </p:cNvPr>
          <p:cNvSpPr/>
          <p:nvPr/>
        </p:nvSpPr>
        <p:spPr bwMode="auto">
          <a:xfrm>
            <a:off x="-19467" y="1330322"/>
            <a:ext cx="12192000" cy="112712"/>
          </a:xfrm>
          <a:prstGeom prst="rect">
            <a:avLst/>
          </a:prstGeom>
          <a:solidFill>
            <a:srgbClr val="008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892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A61348-05CB-424C-930B-B5F68052A9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350" y="1461086"/>
            <a:ext cx="8503565" cy="5267206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0CF32CB-BBCB-4903-BB92-F845A24126CB}"/>
              </a:ext>
            </a:extLst>
          </p:cNvPr>
          <p:cNvSpPr/>
          <p:nvPr/>
        </p:nvSpPr>
        <p:spPr bwMode="auto">
          <a:xfrm rot="5400000">
            <a:off x="1070482" y="4013464"/>
            <a:ext cx="5267205" cy="112713"/>
          </a:xfrm>
          <a:prstGeom prst="rect">
            <a:avLst/>
          </a:prstGeom>
          <a:solidFill>
            <a:srgbClr val="008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892E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B4B534-849F-474C-9248-07D940509B3A}"/>
              </a:ext>
            </a:extLst>
          </p:cNvPr>
          <p:cNvSpPr/>
          <p:nvPr/>
        </p:nvSpPr>
        <p:spPr bwMode="auto">
          <a:xfrm flipH="1">
            <a:off x="-10173" y="6703423"/>
            <a:ext cx="12204000" cy="133835"/>
          </a:xfrm>
          <a:prstGeom prst="rect">
            <a:avLst/>
          </a:prstGeom>
          <a:solidFill>
            <a:srgbClr val="008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892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1960483" y="22724"/>
            <a:ext cx="10196008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From WTISD 2020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Suggested Conceptual Change – From..</a:t>
            </a:r>
            <a:endParaRPr lang="en-ZA" sz="3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C2C6E-9057-480F-B8E7-F0D8A486B8ED}"/>
              </a:ext>
            </a:extLst>
          </p:cNvPr>
          <p:cNvSpPr txBox="1"/>
          <p:nvPr/>
        </p:nvSpPr>
        <p:spPr>
          <a:xfrm>
            <a:off x="48126" y="1461086"/>
            <a:ext cx="354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ICT Development index (IDI)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2DAD48-A7E9-41E3-8D62-86D044B3A3D4}"/>
              </a:ext>
            </a:extLst>
          </p:cNvPr>
          <p:cNvSpPr txBox="1"/>
          <p:nvPr/>
        </p:nvSpPr>
        <p:spPr>
          <a:xfrm>
            <a:off x="41019" y="1832337"/>
            <a:ext cx="3544412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Introduced through WSIS process in 2008</a:t>
            </a:r>
          </a:p>
          <a:p>
            <a:pPr marL="176213" indent="-1762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First MIS Report 2009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DD937F-6AC3-4F4C-BBA8-E45C1B981B68}"/>
              </a:ext>
            </a:extLst>
          </p:cNvPr>
          <p:cNvSpPr txBox="1"/>
          <p:nvPr/>
        </p:nvSpPr>
        <p:spPr>
          <a:xfrm>
            <a:off x="103316" y="4509120"/>
            <a:ext cx="354441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200" b="1" dirty="0"/>
              <a:t>Criticism:</a:t>
            </a:r>
          </a:p>
          <a:p>
            <a:pPr marL="176213" indent="-1762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Techno-centric – lacks a HUMAN FACE………</a:t>
            </a:r>
          </a:p>
          <a:p>
            <a:pPr marL="176213" indent="-1762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Loses relevance for poor where deep inequality exists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E717C6-231D-4900-96E1-8FE03186BEA8}"/>
              </a:ext>
            </a:extLst>
          </p:cNvPr>
          <p:cNvSpPr txBox="1"/>
          <p:nvPr/>
        </p:nvSpPr>
        <p:spPr>
          <a:xfrm>
            <a:off x="32085" y="6224974"/>
            <a:ext cx="3590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100" b="1" dirty="0"/>
              <a:t>Indicators updated from 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E88451-268B-49AF-BA9A-1B7310146F80}"/>
              </a:ext>
            </a:extLst>
          </p:cNvPr>
          <p:cNvGrpSpPr/>
          <p:nvPr/>
        </p:nvGrpSpPr>
        <p:grpSpPr>
          <a:xfrm>
            <a:off x="103316" y="2924944"/>
            <a:ext cx="3544412" cy="1423467"/>
            <a:chOff x="81027" y="2793266"/>
            <a:chExt cx="3544412" cy="14234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525122-E629-4A8B-BE56-047DB3718FDB}"/>
                </a:ext>
              </a:extLst>
            </p:cNvPr>
            <p:cNvSpPr txBox="1"/>
            <p:nvPr/>
          </p:nvSpPr>
          <p:spPr>
            <a:xfrm>
              <a:off x="81027" y="2793266"/>
              <a:ext cx="3544412" cy="1423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2200" b="1" dirty="0"/>
                <a:t>Designed by ITU to:</a:t>
              </a:r>
            </a:p>
            <a:p>
              <a:pPr marL="176213" indent="-1762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Measure progress in ICT Dev.</a:t>
              </a:r>
            </a:p>
            <a:p>
              <a:pPr marL="176213" indent="-1762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900" dirty="0"/>
            </a:p>
            <a:p>
              <a:pPr marL="176213" indent="-1762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Enhance ICT developmental role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76A95B-1F8F-4437-8B71-602EE08CF662}"/>
                </a:ext>
              </a:extLst>
            </p:cNvPr>
            <p:cNvSpPr/>
            <p:nvPr/>
          </p:nvSpPr>
          <p:spPr>
            <a:xfrm>
              <a:off x="83424" y="3570526"/>
              <a:ext cx="3460988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tIns="0" bIns="0" anchor="ctr" anchorCtr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dirty="0"/>
                <a:t>Data to reduce the Digital Divide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3109170-C4F5-449F-8159-DA50926C37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14AB98-4106-4DDF-B2AE-4949CD5C4A90}"/>
              </a:ext>
            </a:extLst>
          </p:cNvPr>
          <p:cNvSpPr txBox="1"/>
          <p:nvPr/>
        </p:nvSpPr>
        <p:spPr>
          <a:xfrm>
            <a:off x="11775269" y="3393"/>
            <a:ext cx="2973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DBCEE4E-4DB7-477C-B79F-65C8E1B07E9C}" type="slidenum">
              <a:rPr lang="en-GB" sz="1400" smtClean="0"/>
              <a:pPr algn="ctr"/>
              <a:t>25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43414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c 30">
            <a:extLst>
              <a:ext uri="{FF2B5EF4-FFF2-40B4-BE49-F238E27FC236}">
                <a16:creationId xmlns:a16="http://schemas.microsoft.com/office/drawing/2014/main" id="{1FDE566F-B29E-4E4E-9351-6D0C681A4A01}"/>
              </a:ext>
            </a:extLst>
          </p:cNvPr>
          <p:cNvSpPr/>
          <p:nvPr/>
        </p:nvSpPr>
        <p:spPr>
          <a:xfrm flipH="1" flipV="1">
            <a:off x="5704031" y="3486992"/>
            <a:ext cx="5315161" cy="569586"/>
          </a:xfrm>
          <a:prstGeom prst="arc">
            <a:avLst>
              <a:gd name="adj1" fmla="val 10767449"/>
              <a:gd name="adj2" fmla="val 38919"/>
            </a:avLst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9F18B34-2C6E-4C6C-B023-FAACA3F5C59D}"/>
              </a:ext>
            </a:extLst>
          </p:cNvPr>
          <p:cNvSpPr/>
          <p:nvPr/>
        </p:nvSpPr>
        <p:spPr>
          <a:xfrm>
            <a:off x="7163509" y="2628710"/>
            <a:ext cx="2017970" cy="1168957"/>
          </a:xfrm>
          <a:prstGeom prst="ellipse">
            <a:avLst/>
          </a:prstGeom>
          <a:solidFill>
            <a:srgbClr val="BCB9FD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ICT Use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(intensity) </a:t>
            </a:r>
            <a:r>
              <a:rPr lang="en-GB" b="1" dirty="0">
                <a:solidFill>
                  <a:srgbClr val="FF0000"/>
                </a:solidFill>
              </a:rPr>
              <a:t>ICT4 Each SDG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5C1F8053-DEA4-4BE4-A298-44FE6A3A5DBE}"/>
              </a:ext>
            </a:extLst>
          </p:cNvPr>
          <p:cNvSpPr/>
          <p:nvPr/>
        </p:nvSpPr>
        <p:spPr>
          <a:xfrm>
            <a:off x="6272100" y="3078545"/>
            <a:ext cx="894526" cy="211327"/>
          </a:xfrm>
          <a:prstGeom prst="rightArrow">
            <a:avLst>
              <a:gd name="adj1" fmla="val 50000"/>
              <a:gd name="adj2" fmla="val 93564"/>
            </a:avLst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E3A1AC25-04C7-48A4-AE50-54AA9D2601EE}"/>
              </a:ext>
            </a:extLst>
          </p:cNvPr>
          <p:cNvSpPr/>
          <p:nvPr/>
        </p:nvSpPr>
        <p:spPr>
          <a:xfrm rot="16200000">
            <a:off x="8024439" y="3816335"/>
            <a:ext cx="396000" cy="278347"/>
          </a:xfrm>
          <a:prstGeom prst="rightArrow">
            <a:avLst>
              <a:gd name="adj1" fmla="val 50000"/>
              <a:gd name="adj2" fmla="val 93564"/>
            </a:avLst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87A1175-A496-4157-87E3-0EBCA6701E5A}"/>
              </a:ext>
            </a:extLst>
          </p:cNvPr>
          <p:cNvSpPr/>
          <p:nvPr/>
        </p:nvSpPr>
        <p:spPr>
          <a:xfrm>
            <a:off x="9832114" y="2641823"/>
            <a:ext cx="2196000" cy="1168957"/>
          </a:xfrm>
          <a:prstGeom prst="ellipse">
            <a:avLst/>
          </a:prstGeom>
          <a:solidFill>
            <a:srgbClr val="81ADE3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ICT Readiness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(Infrastructure, Access)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sz="2000" b="1" u="sng" dirty="0">
                <a:solidFill>
                  <a:srgbClr val="FF0000"/>
                </a:solidFill>
              </a:rPr>
              <a:t>SDG9</a:t>
            </a:r>
            <a:endParaRPr lang="en-GB" b="1" u="sng" dirty="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F6C7189-809E-4923-ACFB-EFB3F005ABC9}"/>
              </a:ext>
            </a:extLst>
          </p:cNvPr>
          <p:cNvSpPr/>
          <p:nvPr/>
        </p:nvSpPr>
        <p:spPr>
          <a:xfrm>
            <a:off x="7150928" y="4148060"/>
            <a:ext cx="2017970" cy="1168957"/>
          </a:xfrm>
          <a:prstGeom prst="ellipse">
            <a:avLst/>
          </a:prstGeom>
          <a:solidFill>
            <a:srgbClr val="B8CAFE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ICT Capability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(skills)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ICT4SDG4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A3D29AA-84F0-4006-BDC2-C640D2A0F869}"/>
              </a:ext>
            </a:extLst>
          </p:cNvPr>
          <p:cNvSpPr/>
          <p:nvPr/>
        </p:nvSpPr>
        <p:spPr>
          <a:xfrm>
            <a:off x="3925634" y="2004520"/>
            <a:ext cx="5662360" cy="3963025"/>
          </a:xfrm>
          <a:prstGeom prst="ellipse">
            <a:avLst/>
          </a:prstGeom>
          <a:noFill/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AC7B5326-7572-4844-A00B-4164842A6617}"/>
              </a:ext>
            </a:extLst>
          </p:cNvPr>
          <p:cNvSpPr/>
          <p:nvPr/>
        </p:nvSpPr>
        <p:spPr>
          <a:xfrm>
            <a:off x="9167190" y="3096035"/>
            <a:ext cx="650996" cy="252000"/>
          </a:xfrm>
          <a:prstGeom prst="rightArrow">
            <a:avLst>
              <a:gd name="adj1" fmla="val 50000"/>
              <a:gd name="adj2" fmla="val 93564"/>
            </a:avLst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1D8C266-5996-4EE4-A45D-7E84364B0155}"/>
              </a:ext>
            </a:extLst>
          </p:cNvPr>
          <p:cNvSpPr/>
          <p:nvPr/>
        </p:nvSpPr>
        <p:spPr>
          <a:xfrm>
            <a:off x="4476064" y="2578292"/>
            <a:ext cx="2196000" cy="1168957"/>
          </a:xfrm>
          <a:prstGeom prst="ellipse">
            <a:avLst/>
          </a:prstGeom>
          <a:solidFill>
            <a:srgbClr val="D6B8FE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ICT Impact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(outcomes)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>
                <a:solidFill>
                  <a:srgbClr val="FF0000"/>
                </a:solidFill>
              </a:rPr>
              <a:t>ICT4SDG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BF09F1B-B739-4FBE-A9A1-EF1138E36E21}"/>
              </a:ext>
            </a:extLst>
          </p:cNvPr>
          <p:cNvSpPr txBox="1"/>
          <p:nvPr/>
        </p:nvSpPr>
        <p:spPr>
          <a:xfrm>
            <a:off x="3649450" y="1444860"/>
            <a:ext cx="8449850" cy="461665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Develop PEOPLE through ICTs </a:t>
            </a:r>
            <a:r>
              <a:rPr lang="en-GB" sz="2400" b="1" i="1" u="sng" dirty="0"/>
              <a:t>FIRST</a:t>
            </a:r>
            <a:r>
              <a:rPr lang="en-GB" sz="2400" b="1" dirty="0"/>
              <a:t> – then  ICTs through People!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0E4F8A-223D-4E4C-A756-BF3E38278359}"/>
              </a:ext>
            </a:extLst>
          </p:cNvPr>
          <p:cNvSpPr txBox="1"/>
          <p:nvPr/>
        </p:nvSpPr>
        <p:spPr>
          <a:xfrm>
            <a:off x="3647727" y="4459120"/>
            <a:ext cx="2314675" cy="1135054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800" b="1" dirty="0"/>
              <a:t>ICT for Sustainable</a:t>
            </a:r>
          </a:p>
          <a:p>
            <a:pPr>
              <a:lnSpc>
                <a:spcPct val="80000"/>
              </a:lnSpc>
            </a:pPr>
            <a:r>
              <a:rPr lang="en-GB" sz="2800" b="1" dirty="0"/>
              <a:t>Development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034E4D-E6A1-4FC9-9D4B-178DD83DBA2E}"/>
              </a:ext>
            </a:extLst>
          </p:cNvPr>
          <p:cNvSpPr txBox="1"/>
          <p:nvPr/>
        </p:nvSpPr>
        <p:spPr>
          <a:xfrm>
            <a:off x="3729316" y="6173424"/>
            <a:ext cx="1574596" cy="400110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Source: W.B.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4F8FD6C-BA6C-4EE2-BE6D-6A89BBA69252}"/>
              </a:ext>
            </a:extLst>
          </p:cNvPr>
          <p:cNvGrpSpPr/>
          <p:nvPr/>
        </p:nvGrpSpPr>
        <p:grpSpPr>
          <a:xfrm>
            <a:off x="5333515" y="6165304"/>
            <a:ext cx="6694599" cy="427576"/>
            <a:chOff x="4303785" y="6323002"/>
            <a:chExt cx="6707160" cy="42757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3AD635-49B2-4735-A7EA-A42BD73B49A1}"/>
                </a:ext>
              </a:extLst>
            </p:cNvPr>
            <p:cNvSpPr txBox="1"/>
            <p:nvPr/>
          </p:nvSpPr>
          <p:spPr>
            <a:xfrm>
              <a:off x="4698881" y="6323002"/>
              <a:ext cx="6312064" cy="400110"/>
            </a:xfrm>
            <a:prstGeom prst="rect">
              <a:avLst/>
            </a:prstGeom>
            <a:solidFill>
              <a:srgbClr val="99FF66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Building ICT Networks for Sustainable Development for ALL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4CCD9D4-5A38-44A1-81D5-65DD4A2A5CFD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3785" y="6347378"/>
              <a:ext cx="403200" cy="403200"/>
            </a:xfrm>
            <a:prstGeom prst="rect">
              <a:avLst/>
            </a:prstGeom>
          </p:spPr>
        </p:pic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90CF32CB-BBCB-4903-BB92-F845A24126CB}"/>
              </a:ext>
            </a:extLst>
          </p:cNvPr>
          <p:cNvSpPr/>
          <p:nvPr/>
        </p:nvSpPr>
        <p:spPr bwMode="auto">
          <a:xfrm rot="5400000">
            <a:off x="202744" y="3326350"/>
            <a:ext cx="6805652" cy="141111"/>
          </a:xfrm>
          <a:prstGeom prst="rect">
            <a:avLst/>
          </a:prstGeom>
          <a:solidFill>
            <a:srgbClr val="008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892E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B4B534-849F-474C-9248-07D940509B3A}"/>
              </a:ext>
            </a:extLst>
          </p:cNvPr>
          <p:cNvSpPr/>
          <p:nvPr/>
        </p:nvSpPr>
        <p:spPr bwMode="auto">
          <a:xfrm flipH="1">
            <a:off x="-10173" y="6735508"/>
            <a:ext cx="12182706" cy="116898"/>
          </a:xfrm>
          <a:prstGeom prst="rect">
            <a:avLst/>
          </a:prstGeom>
          <a:solidFill>
            <a:srgbClr val="008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892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C1C97B-F112-426B-9836-9F864AB1E998}"/>
              </a:ext>
            </a:extLst>
          </p:cNvPr>
          <p:cNvSpPr/>
          <p:nvPr/>
        </p:nvSpPr>
        <p:spPr>
          <a:xfrm>
            <a:off x="3647728" y="1443034"/>
            <a:ext cx="8496943" cy="5225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E7D13888-2721-4044-A825-2AED63BB89EC}"/>
              </a:ext>
            </a:extLst>
          </p:cNvPr>
          <p:cNvSpPr/>
          <p:nvPr/>
        </p:nvSpPr>
        <p:spPr>
          <a:xfrm>
            <a:off x="5461359" y="2147554"/>
            <a:ext cx="5315161" cy="757330"/>
          </a:xfrm>
          <a:prstGeom prst="arc">
            <a:avLst>
              <a:gd name="adj1" fmla="val 10767449"/>
              <a:gd name="adj2" fmla="val 38919"/>
            </a:avLst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53300A-B399-4552-B957-9ECED411446F}"/>
              </a:ext>
            </a:extLst>
          </p:cNvPr>
          <p:cNvSpPr txBox="1"/>
          <p:nvPr/>
        </p:nvSpPr>
        <p:spPr>
          <a:xfrm>
            <a:off x="9620073" y="4752270"/>
            <a:ext cx="2479227" cy="646331"/>
          </a:xfrm>
          <a:prstGeom prst="rect">
            <a:avLst/>
          </a:prstGeom>
          <a:solidFill>
            <a:srgbClr val="CC99FF"/>
          </a:solidFill>
        </p:spPr>
        <p:txBody>
          <a:bodyPr wrap="square" lIns="0" rIns="0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/>
              <a:t>Identify desired impact and outcomes FIRST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8DDC9D-4D85-4252-85F3-6E586AD37305}"/>
              </a:ext>
            </a:extLst>
          </p:cNvPr>
          <p:cNvSpPr txBox="1"/>
          <p:nvPr/>
        </p:nvSpPr>
        <p:spPr>
          <a:xfrm>
            <a:off x="9149188" y="5366955"/>
            <a:ext cx="2653254" cy="646331"/>
          </a:xfrm>
          <a:prstGeom prst="rect">
            <a:avLst/>
          </a:prstGeom>
          <a:solidFill>
            <a:srgbClr val="3399FF"/>
          </a:solidFill>
        </p:spPr>
        <p:txBody>
          <a:bodyPr wrap="square" lIns="0" rIns="0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/>
              <a:t>Design ICT Infrastructure for Impact and Outcomes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1764EA-AF7D-468F-91D5-0FB51E84A43F}"/>
              </a:ext>
            </a:extLst>
          </p:cNvPr>
          <p:cNvSpPr/>
          <p:nvPr/>
        </p:nvSpPr>
        <p:spPr>
          <a:xfrm>
            <a:off x="10554758" y="3691077"/>
            <a:ext cx="376910" cy="397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A87407D-594F-402F-9829-A453F08DF871}"/>
              </a:ext>
            </a:extLst>
          </p:cNvPr>
          <p:cNvSpPr/>
          <p:nvPr/>
        </p:nvSpPr>
        <p:spPr>
          <a:xfrm>
            <a:off x="6568359" y="2047161"/>
            <a:ext cx="376910" cy="397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42691-BEBF-4F26-BCD4-E4CD6B8318A9}"/>
              </a:ext>
            </a:extLst>
          </p:cNvPr>
          <p:cNvSpPr txBox="1"/>
          <p:nvPr/>
        </p:nvSpPr>
        <p:spPr>
          <a:xfrm>
            <a:off x="118340" y="66565"/>
            <a:ext cx="3370207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Key changes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Retain free-market development model with current changes in global economic thinking (e.g. COVID-19 effect/response)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Reinforce strong focus on the poor – public access to </a:t>
            </a:r>
            <a:r>
              <a:rPr lang="en-US" sz="2000"/>
              <a:t>advanced services serves </a:t>
            </a:r>
            <a:r>
              <a:rPr lang="en-US" sz="2000" dirty="0"/>
              <a:t>as complimentary national strategy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Build basic public access places that overcome the current barriers to mass scale application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Encourage action-oriented R&amp;D in all SDG-related disciplines, as part of daily activities. Focus on the very young and poor first..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91815-92ED-40E4-9431-049C4F480A75}"/>
              </a:ext>
            </a:extLst>
          </p:cNvPr>
          <p:cNvSpPr txBox="1"/>
          <p:nvPr/>
        </p:nvSpPr>
        <p:spPr>
          <a:xfrm>
            <a:off x="3846834" y="3797801"/>
            <a:ext cx="19618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For whom? For what? From where? To where?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102D3E-6484-4750-A504-EFF5BCC11B0D}"/>
              </a:ext>
            </a:extLst>
          </p:cNvPr>
          <p:cNvSpPr txBox="1"/>
          <p:nvPr/>
        </p:nvSpPr>
        <p:spPr>
          <a:xfrm>
            <a:off x="6945269" y="2249536"/>
            <a:ext cx="276515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How used, how much, where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C0F2EF-02D4-42A2-9154-407ED982CCC5}"/>
              </a:ext>
            </a:extLst>
          </p:cNvPr>
          <p:cNvSpPr txBox="1"/>
          <p:nvPr/>
        </p:nvSpPr>
        <p:spPr>
          <a:xfrm>
            <a:off x="6310278" y="5229200"/>
            <a:ext cx="201797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How ALL can/must use it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117CE7-F33E-47FA-9AEB-8E5B2261DFB7}"/>
              </a:ext>
            </a:extLst>
          </p:cNvPr>
          <p:cNvSpPr txBox="1"/>
          <p:nvPr/>
        </p:nvSpPr>
        <p:spPr>
          <a:xfrm>
            <a:off x="9881134" y="2538774"/>
            <a:ext cx="2036352" cy="307777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Now, LET’S JUST DO IT!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CEA370-7A44-4395-A405-40F541D0973D}"/>
              </a:ext>
            </a:extLst>
          </p:cNvPr>
          <p:cNvSpPr/>
          <p:nvPr/>
        </p:nvSpPr>
        <p:spPr bwMode="auto">
          <a:xfrm>
            <a:off x="3647727" y="22724"/>
            <a:ext cx="8508764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From WTISD 2020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Suggested Conceptual Change – To..</a:t>
            </a:r>
            <a:endParaRPr lang="en-ZA" sz="3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475323-381D-4B93-92D9-B0CFB4DD9447}"/>
              </a:ext>
            </a:extLst>
          </p:cNvPr>
          <p:cNvSpPr/>
          <p:nvPr/>
        </p:nvSpPr>
        <p:spPr bwMode="auto">
          <a:xfrm rot="10800000">
            <a:off x="3627662" y="1326905"/>
            <a:ext cx="8532000" cy="116993"/>
          </a:xfrm>
          <a:prstGeom prst="rect">
            <a:avLst/>
          </a:prstGeom>
          <a:solidFill>
            <a:srgbClr val="008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892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5B9B30-CA5C-4B52-B757-BFA8033CAE4B}"/>
              </a:ext>
            </a:extLst>
          </p:cNvPr>
          <p:cNvSpPr/>
          <p:nvPr/>
        </p:nvSpPr>
        <p:spPr bwMode="auto">
          <a:xfrm rot="10800000">
            <a:off x="35508" y="-5480"/>
            <a:ext cx="12143593" cy="99033"/>
          </a:xfrm>
          <a:prstGeom prst="rect">
            <a:avLst/>
          </a:prstGeom>
          <a:solidFill>
            <a:srgbClr val="008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892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A8D05E-6194-448C-A4A9-167C027E2728}"/>
              </a:ext>
            </a:extLst>
          </p:cNvPr>
          <p:cNvSpPr txBox="1"/>
          <p:nvPr/>
        </p:nvSpPr>
        <p:spPr>
          <a:xfrm>
            <a:off x="11775269" y="117212"/>
            <a:ext cx="2973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DBCEE4E-4DB7-477C-B79F-65C8E1B07E9C}" type="slidenum">
              <a:rPr lang="en-GB" sz="1400" smtClean="0"/>
              <a:pPr algn="ctr"/>
              <a:t>26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24089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7AA6C-319F-4AFA-BF20-472E9E630E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6DE91C-9B2D-4457-82D1-4BCED828E5DD}"/>
              </a:ext>
            </a:extLst>
          </p:cNvPr>
          <p:cNvSpPr txBox="1"/>
          <p:nvPr/>
        </p:nvSpPr>
        <p:spPr>
          <a:xfrm>
            <a:off x="8904312" y="980728"/>
            <a:ext cx="3096344" cy="22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800" b="1" dirty="0">
                <a:latin typeface="+mj-lt"/>
              </a:rPr>
              <a:t>Thank You</a:t>
            </a:r>
            <a:endParaRPr lang="en-GB" sz="88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8866A-4173-4C0C-A62A-6E06286EF1E8}"/>
              </a:ext>
            </a:extLst>
          </p:cNvPr>
          <p:cNvSpPr txBox="1"/>
          <p:nvPr/>
        </p:nvSpPr>
        <p:spPr>
          <a:xfrm>
            <a:off x="385120" y="55892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walter@sakan.org.za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117E5-81A6-4FA7-81E5-BB71EC0981CA}"/>
              </a:ext>
            </a:extLst>
          </p:cNvPr>
          <p:cNvSpPr txBox="1"/>
          <p:nvPr/>
        </p:nvSpPr>
        <p:spPr>
          <a:xfrm>
            <a:off x="11775269" y="3393"/>
            <a:ext cx="2973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DBCEE4E-4DB7-477C-B79F-65C8E1B07E9C}" type="slidenum">
              <a:rPr lang="en-GB" sz="1400" smtClean="0"/>
              <a:pPr algn="ctr"/>
              <a:t>27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5207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0D669-1765-423A-888E-5CAEA03583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E059C-8245-4218-A3CA-B5F1FD8D4943}"/>
              </a:ext>
            </a:extLst>
          </p:cNvPr>
          <p:cNvSpPr txBox="1"/>
          <p:nvPr/>
        </p:nvSpPr>
        <p:spPr>
          <a:xfrm>
            <a:off x="3857625" y="2307937"/>
            <a:ext cx="833437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Accelerating digital transformation </a:t>
            </a:r>
            <a:r>
              <a:rPr lang="en-US" sz="4000" dirty="0">
                <a:latin typeface="+mj-lt"/>
              </a:rPr>
              <a:t>for the</a:t>
            </a:r>
            <a:endParaRPr lang="en-US" sz="4400" dirty="0">
              <a:latin typeface="+mj-lt"/>
            </a:endParaRPr>
          </a:p>
          <a:p>
            <a:pPr algn="ctr"/>
            <a:r>
              <a:rPr lang="en-US" sz="3600" dirty="0">
                <a:latin typeface="+mj-lt"/>
              </a:rPr>
              <a:t>Achievement of ALL</a:t>
            </a:r>
            <a:endParaRPr lang="en-US" sz="4400" dirty="0">
              <a:latin typeface="+mj-lt"/>
            </a:endParaRPr>
          </a:p>
          <a:p>
            <a:pPr algn="ctr"/>
            <a:r>
              <a:rPr lang="en-US" sz="4400" dirty="0">
                <a:latin typeface="+mj-lt"/>
              </a:rPr>
              <a:t>Sustainable Development Challenges</a:t>
            </a:r>
            <a:endParaRPr lang="en-GB" sz="4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1D9CC-BEEB-4C7B-938A-4AA65DD2C529}"/>
              </a:ext>
            </a:extLst>
          </p:cNvPr>
          <p:cNvSpPr txBox="1"/>
          <p:nvPr/>
        </p:nvSpPr>
        <p:spPr>
          <a:xfrm>
            <a:off x="3857625" y="-12990"/>
            <a:ext cx="83590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33CC"/>
                </a:solidFill>
              </a:rPr>
              <a:t>South Africa </a:t>
            </a:r>
            <a:r>
              <a:rPr lang="en-US" sz="3200" dirty="0"/>
              <a:t>| Cradle of Humankind</a:t>
            </a:r>
            <a:endParaRPr lang="en-US" sz="4000" dirty="0"/>
          </a:p>
          <a:p>
            <a:r>
              <a:rPr lang="en-US" sz="2800" dirty="0"/>
              <a:t>Homo sapiens – us – born all over Africa, interbred well..</a:t>
            </a:r>
          </a:p>
          <a:p>
            <a:r>
              <a:rPr lang="en-US" sz="2400" dirty="0"/>
              <a:t>Nurtured in Southern Africa – </a:t>
            </a:r>
            <a:r>
              <a:rPr lang="en-US" sz="2400" dirty="0" err="1">
                <a:hlinkClick r:id="rId3"/>
              </a:rPr>
              <a:t>Blombos</a:t>
            </a:r>
            <a:r>
              <a:rPr lang="en-US" sz="2400" dirty="0"/>
              <a:t>, </a:t>
            </a:r>
            <a:r>
              <a:rPr lang="en-US" sz="2400" dirty="0" err="1">
                <a:hlinkClick r:id="rId4"/>
              </a:rPr>
              <a:t>Klipdrift</a:t>
            </a:r>
            <a:r>
              <a:rPr lang="en-US" sz="2400" dirty="0">
                <a:hlinkClick r:id="rId4"/>
              </a:rPr>
              <a:t> Shelter</a:t>
            </a:r>
            <a:r>
              <a:rPr lang="en-US" sz="2400" dirty="0"/>
              <a:t>, </a:t>
            </a:r>
            <a:r>
              <a:rPr lang="en-US" sz="2400" dirty="0" err="1">
                <a:hlinkClick r:id="rId5"/>
              </a:rPr>
              <a:t>Sibudu</a:t>
            </a:r>
            <a:endParaRPr lang="en-US" sz="2400" dirty="0"/>
          </a:p>
          <a:p>
            <a:r>
              <a:rPr lang="en-US" sz="2000" dirty="0">
                <a:hlinkClick r:id="rId6"/>
              </a:rPr>
              <a:t>Dawn of Human Cognitive Ability </a:t>
            </a:r>
            <a:r>
              <a:rPr lang="en-US" sz="2000" dirty="0"/>
              <a:t>- Language: 200k years ago</a:t>
            </a:r>
          </a:p>
          <a:p>
            <a:r>
              <a:rPr lang="en-US" sz="2000" dirty="0"/>
              <a:t>Now facing challenging times – ICT4SDG4ALL urgently needed</a:t>
            </a:r>
            <a:endParaRPr lang="en-GB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E7D5FD-5E57-4070-AC5D-3BF22CD43F7D}"/>
              </a:ext>
            </a:extLst>
          </p:cNvPr>
          <p:cNvCxnSpPr>
            <a:cxnSpLocks/>
          </p:cNvCxnSpPr>
          <p:nvPr/>
        </p:nvCxnSpPr>
        <p:spPr>
          <a:xfrm>
            <a:off x="3857625" y="2204864"/>
            <a:ext cx="833437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1BB752A-1666-44C4-B64E-235015CAF2F6}"/>
              </a:ext>
            </a:extLst>
          </p:cNvPr>
          <p:cNvSpPr txBox="1"/>
          <p:nvPr/>
        </p:nvSpPr>
        <p:spPr>
          <a:xfrm>
            <a:off x="4007768" y="6165304"/>
            <a:ext cx="8184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presentation by Walter Brown: </a:t>
            </a:r>
            <a:r>
              <a:rPr lang="en-US" sz="2400" dirty="0">
                <a:hlinkClick r:id="rId7"/>
              </a:rPr>
              <a:t>walter@sakan.org.za</a:t>
            </a:r>
            <a:endParaRPr lang="en-US" sz="2400" dirty="0"/>
          </a:p>
          <a:p>
            <a:pPr algn="ctr"/>
            <a:r>
              <a:rPr lang="en-US" sz="1400" dirty="0"/>
              <a:t>The opinions and interpretations are those of the author alone – agree, disagree, and share as you please </a:t>
            </a:r>
            <a:endParaRPr lang="en-GB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18D5EE-6B86-45D1-883B-9519875CD710}"/>
              </a:ext>
            </a:extLst>
          </p:cNvPr>
          <p:cNvCxnSpPr>
            <a:cxnSpLocks/>
          </p:cNvCxnSpPr>
          <p:nvPr/>
        </p:nvCxnSpPr>
        <p:spPr>
          <a:xfrm>
            <a:off x="3863975" y="6165304"/>
            <a:ext cx="832802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981E38-0645-4995-B28B-118381C80ACA}"/>
              </a:ext>
            </a:extLst>
          </p:cNvPr>
          <p:cNvSpPr txBox="1"/>
          <p:nvPr/>
        </p:nvSpPr>
        <p:spPr>
          <a:xfrm>
            <a:off x="11712624" y="446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CEE4E-4DB7-477C-B79F-65C8E1B07E9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7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South Africa’s Sustainable Development Challenges</a:t>
            </a:r>
            <a:endParaRPr lang="en-ZA" sz="3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3D353C-770F-481C-B5F9-784ADBE59841}"/>
              </a:ext>
            </a:extLst>
          </p:cNvPr>
          <p:cNvSpPr txBox="1"/>
          <p:nvPr/>
        </p:nvSpPr>
        <p:spPr>
          <a:xfrm>
            <a:off x="263352" y="1505684"/>
            <a:ext cx="1173730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South Africa: Rich in human evolutionary history: Possible source of humankind</a:t>
            </a:r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Now plagued by numerous modern-day challenges</a:t>
            </a:r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At the apex are the Interdependent Triple Threats: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dirty="0"/>
              <a:t>Multidimensional Inequality: 					SDG 10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dirty="0"/>
              <a:t>Multidimensional Poverty:					SDG1 + SDG 2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dirty="0"/>
              <a:t>Massive Unemployment and Unemployability:		SDG8 + SDG4</a:t>
            </a:r>
          </a:p>
          <a:p>
            <a:pPr marL="457200" indent="-4572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All other SDG challenges feed into, and feed from, these triple threats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5B9C0-3988-412D-9659-143D9EE7952A}"/>
              </a:ext>
            </a:extLst>
          </p:cNvPr>
          <p:cNvSpPr txBox="1"/>
          <p:nvPr/>
        </p:nvSpPr>
        <p:spPr>
          <a:xfrm>
            <a:off x="25394" y="5733256"/>
            <a:ext cx="12131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How can the ICTs, and the theme of WTISD 2021, help to alleviate and reverse these and all subordinate SDG challenges in South Africa?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D1E88F-B808-473D-A89C-E24E9B1BA189}"/>
              </a:ext>
            </a:extLst>
          </p:cNvPr>
          <p:cNvCxnSpPr/>
          <p:nvPr/>
        </p:nvCxnSpPr>
        <p:spPr>
          <a:xfrm>
            <a:off x="25394" y="1310787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B5A546-3577-4CD1-B2E5-A9179ED21AF7}"/>
              </a:ext>
            </a:extLst>
          </p:cNvPr>
          <p:cNvCxnSpPr>
            <a:cxnSpLocks/>
          </p:cNvCxnSpPr>
          <p:nvPr/>
        </p:nvCxnSpPr>
        <p:spPr>
          <a:xfrm flipV="1">
            <a:off x="25394" y="5733256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A08234-61AA-4D88-95FF-B79801688ABF}"/>
              </a:ext>
            </a:extLst>
          </p:cNvPr>
          <p:cNvSpPr txBox="1"/>
          <p:nvPr/>
        </p:nvSpPr>
        <p:spPr>
          <a:xfrm>
            <a:off x="11712624" y="446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CEE4E-4DB7-477C-B79F-65C8E1B07E9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25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South Africa’s Sustainable Development Challenges: Inequality: SDG10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3D353C-770F-481C-B5F9-784ADBE59841}"/>
              </a:ext>
            </a:extLst>
          </p:cNvPr>
          <p:cNvSpPr txBox="1"/>
          <p:nvPr/>
        </p:nvSpPr>
        <p:spPr>
          <a:xfrm>
            <a:off x="263352" y="1340768"/>
            <a:ext cx="11737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South Africa: </a:t>
            </a:r>
            <a:r>
              <a:rPr lang="en-US" sz="3000" dirty="0"/>
              <a:t>Highest level of income inequality in the world;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 dangerously provocative racial bias to this inequality: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EDD08-C797-4C91-9AD6-3FAE6BE236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812" y="2278480"/>
            <a:ext cx="5886339" cy="33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8CFEE-9345-4A7E-B87E-19A9B20720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13" y="2233102"/>
            <a:ext cx="5755974" cy="34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538CA0-C605-45AD-9C90-324C33118DA7}"/>
              </a:ext>
            </a:extLst>
          </p:cNvPr>
          <p:cNvSpPr txBox="1"/>
          <p:nvPr/>
        </p:nvSpPr>
        <p:spPr>
          <a:xfrm>
            <a:off x="25394" y="5748754"/>
            <a:ext cx="1213109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GINI Coefficient: Standard statistical measure of inequality: GINI = 100, one person owns all national wealth: GINI = 0, all share national wealth equitably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Palma Ratio: Richest 10% versus Poorest 40%: Ideal ratio is 1:1 |  S. Africa world highest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ABE308-6314-4C30-B888-CE7A665F40F1}"/>
              </a:ext>
            </a:extLst>
          </p:cNvPr>
          <p:cNvCxnSpPr/>
          <p:nvPr/>
        </p:nvCxnSpPr>
        <p:spPr>
          <a:xfrm>
            <a:off x="25394" y="1310787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B1F91A-4E98-4EF4-93E0-76AD2E65B6DF}"/>
              </a:ext>
            </a:extLst>
          </p:cNvPr>
          <p:cNvCxnSpPr>
            <a:cxnSpLocks/>
          </p:cNvCxnSpPr>
          <p:nvPr/>
        </p:nvCxnSpPr>
        <p:spPr>
          <a:xfrm flipV="1">
            <a:off x="25394" y="5733256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988817-BEBA-41DC-BADB-894B3A1905ED}"/>
              </a:ext>
            </a:extLst>
          </p:cNvPr>
          <p:cNvSpPr txBox="1"/>
          <p:nvPr/>
        </p:nvSpPr>
        <p:spPr>
          <a:xfrm>
            <a:off x="11784632" y="-273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CEE4E-4DB7-477C-B79F-65C8E1B07E9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40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0D669-1765-423A-888E-5CAEA03583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E1D9CC-BEEB-4C7B-938A-4AA65DD2C529}"/>
              </a:ext>
            </a:extLst>
          </p:cNvPr>
          <p:cNvSpPr txBox="1"/>
          <p:nvPr/>
        </p:nvSpPr>
        <p:spPr>
          <a:xfrm>
            <a:off x="3833758" y="1999"/>
            <a:ext cx="787886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Accelerating digital transformation to reduce and reverse South Africa’s Inequalities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51D1A-6471-4EC9-8633-27AB1EA2209A}"/>
              </a:ext>
            </a:extLst>
          </p:cNvPr>
          <p:cNvSpPr txBox="1"/>
          <p:nvPr/>
        </p:nvSpPr>
        <p:spPr>
          <a:xfrm>
            <a:off x="3863752" y="1052736"/>
            <a:ext cx="820891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we know: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Poor and unequal education is the biggest contributor to multidimensional 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Poverty is both cause and effect of inequality, and is directly influenced by educational poverty and unemployment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COVID-19 pandemic has been a “wake up” call the world over:</a:t>
            </a:r>
          </a:p>
          <a:p>
            <a:pPr marL="568800" lvl="1" indent="-284400">
              <a:buFont typeface="Wingdings" panose="05000000000000000000" pitchFamily="2" charset="2"/>
              <a:buChar char="§"/>
            </a:pPr>
            <a:r>
              <a:rPr lang="en-GB" sz="2000" dirty="0"/>
              <a:t>Online learning has become essential in every country, rich and poor: The “information haves” get more, the “have-nots” fall further behind</a:t>
            </a:r>
          </a:p>
          <a:p>
            <a:pPr marL="568800" lvl="1" indent="-284400">
              <a:buFont typeface="Wingdings" panose="05000000000000000000" pitchFamily="2" charset="2"/>
              <a:buChar char="§"/>
            </a:pPr>
            <a:r>
              <a:rPr lang="en-GB" sz="2000" dirty="0"/>
              <a:t>No country, no nationality, no race, no religion, no ideology, is immune</a:t>
            </a:r>
          </a:p>
          <a:p>
            <a:pPr marL="568800" lvl="1" indent="-284400">
              <a:buFont typeface="Wingdings" panose="05000000000000000000" pitchFamily="2" charset="2"/>
              <a:buChar char="§"/>
            </a:pPr>
            <a:r>
              <a:rPr lang="en-GB" sz="2000" b="1" dirty="0"/>
              <a:t>Broadband access at school is not enough – sometimes counter-productive - many schools were obliged to close in any event</a:t>
            </a:r>
          </a:p>
          <a:p>
            <a:pPr marL="568800" lvl="1" indent="-284400">
              <a:buFont typeface="Wingdings" panose="05000000000000000000" pitchFamily="2" charset="2"/>
              <a:buChar char="§"/>
            </a:pPr>
            <a:r>
              <a:rPr lang="en-GB" sz="2000" dirty="0"/>
              <a:t>Reliable high quality home access to broadband is the BEST way forward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GB" sz="2000" dirty="0"/>
              <a:t>South Africa strives against extreme inequalities in public education, AND in online connectivity at home - </a:t>
            </a:r>
            <a:r>
              <a:rPr lang="en-GB" sz="2000" i="1" dirty="0"/>
              <a:t>online education for some – not others..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DC66C-4263-45CA-B3EF-665CE22C6C51}"/>
              </a:ext>
            </a:extLst>
          </p:cNvPr>
          <p:cNvSpPr txBox="1"/>
          <p:nvPr/>
        </p:nvSpPr>
        <p:spPr>
          <a:xfrm>
            <a:off x="3857625" y="5822989"/>
            <a:ext cx="829886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dirty="0"/>
              <a:t>The countries that have contained and reversed extreme inequalities required generations, basic education reform, free ECD and zero educational  inequality, and wise application of broadband technology..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226660-DB45-492D-8DEE-43E6E8B27F26}"/>
              </a:ext>
            </a:extLst>
          </p:cNvPr>
          <p:cNvCxnSpPr>
            <a:cxnSpLocks/>
          </p:cNvCxnSpPr>
          <p:nvPr/>
        </p:nvCxnSpPr>
        <p:spPr>
          <a:xfrm>
            <a:off x="3863975" y="980728"/>
            <a:ext cx="832802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72EF0C-9578-4B05-81F1-47512E4D6849}"/>
              </a:ext>
            </a:extLst>
          </p:cNvPr>
          <p:cNvCxnSpPr>
            <a:cxnSpLocks/>
          </p:cNvCxnSpPr>
          <p:nvPr/>
        </p:nvCxnSpPr>
        <p:spPr>
          <a:xfrm flipV="1">
            <a:off x="3863975" y="5785411"/>
            <a:ext cx="8328025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3E6754-AB7A-4EF6-95A8-38E0CB8BB820}"/>
              </a:ext>
            </a:extLst>
          </p:cNvPr>
          <p:cNvSpPr txBox="1"/>
          <p:nvPr/>
        </p:nvSpPr>
        <p:spPr>
          <a:xfrm>
            <a:off x="11712624" y="446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CEE4E-4DB7-477C-B79F-65C8E1B07E9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59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South Africa’s Digital Transformation of HOMES: SDG1; SDG4; SDG9; SDG10; SDG17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948C7E-A196-449A-BAAA-F8747F8EF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10172"/>
              </p:ext>
            </p:extLst>
          </p:nvPr>
        </p:nvGraphicFramePr>
        <p:xfrm>
          <a:off x="2351584" y="1484784"/>
          <a:ext cx="9649076" cy="5184574"/>
        </p:xfrm>
        <a:graphic>
          <a:graphicData uri="http://schemas.openxmlformats.org/drawingml/2006/table">
            <a:tbl>
              <a:tblPr firstRow="1" firstCol="1" bandRow="1"/>
              <a:tblGrid>
                <a:gridCol w="2016224">
                  <a:extLst>
                    <a:ext uri="{9D8B030D-6E8A-4147-A177-3AD203B41FA5}">
                      <a16:colId xmlns:a16="http://schemas.microsoft.com/office/drawing/2014/main" val="2895983209"/>
                    </a:ext>
                  </a:extLst>
                </a:gridCol>
                <a:gridCol w="973462">
                  <a:extLst>
                    <a:ext uri="{9D8B030D-6E8A-4147-A177-3AD203B41FA5}">
                      <a16:colId xmlns:a16="http://schemas.microsoft.com/office/drawing/2014/main" val="2670075664"/>
                    </a:ext>
                  </a:extLst>
                </a:gridCol>
                <a:gridCol w="665939">
                  <a:extLst>
                    <a:ext uri="{9D8B030D-6E8A-4147-A177-3AD203B41FA5}">
                      <a16:colId xmlns:a16="http://schemas.microsoft.com/office/drawing/2014/main" val="784683044"/>
                    </a:ext>
                  </a:extLst>
                </a:gridCol>
                <a:gridCol w="665939">
                  <a:extLst>
                    <a:ext uri="{9D8B030D-6E8A-4147-A177-3AD203B41FA5}">
                      <a16:colId xmlns:a16="http://schemas.microsoft.com/office/drawing/2014/main" val="882029489"/>
                    </a:ext>
                  </a:extLst>
                </a:gridCol>
                <a:gridCol w="665939">
                  <a:extLst>
                    <a:ext uri="{9D8B030D-6E8A-4147-A177-3AD203B41FA5}">
                      <a16:colId xmlns:a16="http://schemas.microsoft.com/office/drawing/2014/main" val="4156881515"/>
                    </a:ext>
                  </a:extLst>
                </a:gridCol>
                <a:gridCol w="665939">
                  <a:extLst>
                    <a:ext uri="{9D8B030D-6E8A-4147-A177-3AD203B41FA5}">
                      <a16:colId xmlns:a16="http://schemas.microsoft.com/office/drawing/2014/main" val="2422974306"/>
                    </a:ext>
                  </a:extLst>
                </a:gridCol>
                <a:gridCol w="665939">
                  <a:extLst>
                    <a:ext uri="{9D8B030D-6E8A-4147-A177-3AD203B41FA5}">
                      <a16:colId xmlns:a16="http://schemas.microsoft.com/office/drawing/2014/main" val="1054679473"/>
                    </a:ext>
                  </a:extLst>
                </a:gridCol>
                <a:gridCol w="665939">
                  <a:extLst>
                    <a:ext uri="{9D8B030D-6E8A-4147-A177-3AD203B41FA5}">
                      <a16:colId xmlns:a16="http://schemas.microsoft.com/office/drawing/2014/main" val="672855507"/>
                    </a:ext>
                  </a:extLst>
                </a:gridCol>
                <a:gridCol w="665939">
                  <a:extLst>
                    <a:ext uri="{9D8B030D-6E8A-4147-A177-3AD203B41FA5}">
                      <a16:colId xmlns:a16="http://schemas.microsoft.com/office/drawing/2014/main" val="3373133025"/>
                    </a:ext>
                  </a:extLst>
                </a:gridCol>
                <a:gridCol w="665939">
                  <a:extLst>
                    <a:ext uri="{9D8B030D-6E8A-4147-A177-3AD203B41FA5}">
                      <a16:colId xmlns:a16="http://schemas.microsoft.com/office/drawing/2014/main" val="1823185538"/>
                    </a:ext>
                  </a:extLst>
                </a:gridCol>
                <a:gridCol w="665939">
                  <a:extLst>
                    <a:ext uri="{9D8B030D-6E8A-4147-A177-3AD203B41FA5}">
                      <a16:colId xmlns:a16="http://schemas.microsoft.com/office/drawing/2014/main" val="3845336009"/>
                    </a:ext>
                  </a:extLst>
                </a:gridCol>
                <a:gridCol w="665939">
                  <a:extLst>
                    <a:ext uri="{9D8B030D-6E8A-4147-A177-3AD203B41FA5}">
                      <a16:colId xmlns:a16="http://schemas.microsoft.com/office/drawing/2014/main" val="3202417352"/>
                    </a:ext>
                  </a:extLst>
                </a:gridCol>
              </a:tblGrid>
              <a:tr h="2872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where Internet is accessed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Rural/Urban status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Province (%)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44282"/>
                  </a:ext>
                </a:extLst>
              </a:tr>
              <a:tr h="3005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KZN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NW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GP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21962"/>
                  </a:ext>
                </a:extLst>
              </a:tr>
              <a:tr h="28729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home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716123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42387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419999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44200"/>
                  </a:ext>
                </a:extLst>
              </a:tr>
              <a:tr h="28729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work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06751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974529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519059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17804"/>
                  </a:ext>
                </a:extLst>
              </a:tr>
              <a:tr h="28729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mobile devices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327605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092840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191157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778657"/>
                  </a:ext>
                </a:extLst>
              </a:tr>
              <a:tr h="28729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Internet Cafes or educational facilities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912962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313013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400150"/>
                  </a:ext>
                </a:extLst>
              </a:tr>
              <a:tr h="2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734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5F7A07-D815-4BFD-ADD3-5D53D4BDE0F5}"/>
              </a:ext>
            </a:extLst>
          </p:cNvPr>
          <p:cNvSpPr txBox="1"/>
          <p:nvPr/>
        </p:nvSpPr>
        <p:spPr>
          <a:xfrm>
            <a:off x="101400" y="1484784"/>
            <a:ext cx="21602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Data Source:</a:t>
            </a:r>
          </a:p>
          <a:p>
            <a:r>
              <a:rPr lang="en-US" dirty="0"/>
              <a:t>Table 13.1 in</a:t>
            </a:r>
          </a:p>
          <a:p>
            <a:r>
              <a:rPr lang="en-US" dirty="0"/>
              <a:t>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General Household Survey P03182019 for year 2019</a:t>
            </a:r>
            <a:r>
              <a:rPr lang="en-GB" dirty="0">
                <a:cs typeface="Times New Roman" panose="02020603050405020304" pitchFamily="18" charset="0"/>
              </a:rPr>
              <a:t> - STATS SA </a:t>
            </a:r>
          </a:p>
          <a:p>
            <a:pPr>
              <a:spcBef>
                <a:spcPts val="1200"/>
              </a:spcBef>
            </a:pPr>
            <a:r>
              <a:rPr lang="en-GB" dirty="0">
                <a:cs typeface="Times New Roman" panose="02020603050405020304" pitchFamily="18" charset="0"/>
              </a:rPr>
              <a:t>Addresses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1.1: “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2023, 65% of households worldwide with access to the Internet”</a:t>
            </a:r>
          </a:p>
          <a:p>
            <a:pPr>
              <a:spcBef>
                <a:spcPts val="1200"/>
              </a:spcBef>
            </a:pP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Connect 2030 Agenda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GB" i="1" dirty="0">
                <a:hlinkClick r:id="rId5"/>
              </a:rPr>
              <a:t>https://itu.foleon.com/itu/connect-2030-agenda/growth/</a:t>
            </a:r>
            <a:r>
              <a:rPr lang="en-GB" i="1" dirty="0"/>
              <a:t> 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E0214-4930-4814-B0ED-254009B6EDF6}"/>
              </a:ext>
            </a:extLst>
          </p:cNvPr>
          <p:cNvCxnSpPr/>
          <p:nvPr/>
        </p:nvCxnSpPr>
        <p:spPr>
          <a:xfrm>
            <a:off x="25394" y="1310787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8392F8-DD9C-4B85-86C8-C89A55685543}"/>
              </a:ext>
            </a:extLst>
          </p:cNvPr>
          <p:cNvSpPr txBox="1"/>
          <p:nvPr/>
        </p:nvSpPr>
        <p:spPr>
          <a:xfrm>
            <a:off x="11712624" y="446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CEE4E-4DB7-477C-B79F-65C8E1B07E9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84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CAB55E-AF0E-46FF-B6F5-A6ED0DD98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984932"/>
              </p:ext>
            </p:extLst>
          </p:nvPr>
        </p:nvGraphicFramePr>
        <p:xfrm>
          <a:off x="263352" y="1450059"/>
          <a:ext cx="6264695" cy="5264797"/>
        </p:xfrm>
        <a:graphic>
          <a:graphicData uri="http://schemas.openxmlformats.org/drawingml/2006/table">
            <a:tbl>
              <a:tblPr firstRow="1" firstCol="1" bandRow="1"/>
              <a:tblGrid>
                <a:gridCol w="1044116">
                  <a:extLst>
                    <a:ext uri="{9D8B030D-6E8A-4147-A177-3AD203B41FA5}">
                      <a16:colId xmlns:a16="http://schemas.microsoft.com/office/drawing/2014/main" val="3940102441"/>
                    </a:ext>
                  </a:extLst>
                </a:gridCol>
                <a:gridCol w="868264">
                  <a:extLst>
                    <a:ext uri="{9D8B030D-6E8A-4147-A177-3AD203B41FA5}">
                      <a16:colId xmlns:a16="http://schemas.microsoft.com/office/drawing/2014/main" val="1931790199"/>
                    </a:ext>
                  </a:extLst>
                </a:gridCol>
                <a:gridCol w="1219967">
                  <a:extLst>
                    <a:ext uri="{9D8B030D-6E8A-4147-A177-3AD203B41FA5}">
                      <a16:colId xmlns:a16="http://schemas.microsoft.com/office/drawing/2014/main" val="504870534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338834409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0746431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0836276"/>
                    </a:ext>
                  </a:extLst>
                </a:gridCol>
              </a:tblGrid>
              <a:tr h="2661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 Leaders</a:t>
                      </a:r>
                      <a:endParaRPr lang="en-GB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5778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088700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Argentina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80193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Vietnam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Australia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Switzerland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109478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Colombia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Ireland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S. Korea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555908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Thailand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Uruguay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Netherlands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806103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S. Africa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Estonia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Denmark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998232"/>
                  </a:ext>
                </a:extLst>
              </a:tr>
              <a:tr h="266110"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Benchmark Countries: GNI per Capita (2019 US$ 000)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78612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Argentina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65.9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657648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Vietnam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Australia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Switzerland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85.5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647973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Colombia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6.51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Ireland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S. Korea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91558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Thailand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7.26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Uruguay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16.2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Netherlands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53.1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639206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S. Africa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Estonia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Denmark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908638"/>
                  </a:ext>
                </a:extLst>
              </a:tr>
              <a:tr h="1797157">
                <a:tc gridSpan="6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Source: World Bank Fixed Broadband Subscriptions per 100: </a:t>
                      </a:r>
                      <a:r>
                        <a:rPr lang="en-GB" sz="18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https://data.worldbank.org/indicator/IT.NET.BBND.P2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Fixed Broadband per 100 households: estimates derived from weighting “broadband subscriptions per 100” using average household size.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“Value” = estimated % of households with 24/7 broadband.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26637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52182DB-2677-4A80-BEFD-5698F7D30C21}"/>
              </a:ext>
            </a:extLst>
          </p:cNvPr>
          <p:cNvGrpSpPr/>
          <p:nvPr/>
        </p:nvGrpSpPr>
        <p:grpSpPr>
          <a:xfrm>
            <a:off x="6528045" y="1450058"/>
            <a:ext cx="5284605" cy="5251242"/>
            <a:chOff x="-16076" y="0"/>
            <a:chExt cx="3031691" cy="23633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E4CE73-0058-4EC0-802F-952ECEAB19FF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15615" cy="17511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Text Box 246">
              <a:extLst>
                <a:ext uri="{FF2B5EF4-FFF2-40B4-BE49-F238E27FC236}">
                  <a16:creationId xmlns:a16="http://schemas.microsoft.com/office/drawing/2014/main" id="{BB1B20F5-13A1-4864-9500-9830AA7F5584}"/>
                </a:ext>
              </a:extLst>
            </p:cNvPr>
            <p:cNvSpPr txBox="1"/>
            <p:nvPr/>
          </p:nvSpPr>
          <p:spPr>
            <a:xfrm>
              <a:off x="-16076" y="1615048"/>
              <a:ext cx="3031690" cy="748302"/>
            </a:xfrm>
            <a:prstGeom prst="rect">
              <a:avLst/>
            </a:prstGeom>
            <a:solidFill>
              <a:prstClr val="white"/>
            </a:solidFill>
            <a:ln>
              <a:solidFill>
                <a:schemeClr val="tx1"/>
              </a:solidFill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72000">
                <a:spcAft>
                  <a:spcPts val="0"/>
                </a:spcAft>
              </a:pPr>
              <a:r>
                <a:rPr lang="en-GB" sz="2000" i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South African official statistics by STATS SA: General Household Survey series P0318 - 2011 to 2019: (a) Connect 2030 Target 1.1 = 65% by 2023; (b</a:t>
              </a:r>
              <a:r>
                <a:rPr lang="en-GB" sz="2000" i="0" u="sn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If affordability of connectivity and terminals impossible, public access recommended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F0BE3BB-7D0B-40D7-A2CD-0170B5EA59B4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South Africa’s Digital Transformation of HOMES: Benchmark, growth &amp; economy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961F40-5206-475F-906F-1C22DDE205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81EAD4-EE88-42B5-B82A-A09AEFBD1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7275"/>
            <a:ext cx="12192000" cy="66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B76D3-2558-4969-A172-02A5043A20B7}"/>
              </a:ext>
            </a:extLst>
          </p:cNvPr>
          <p:cNvSpPr txBox="1"/>
          <p:nvPr/>
        </p:nvSpPr>
        <p:spPr>
          <a:xfrm>
            <a:off x="11712624" y="446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CEE4E-4DB7-477C-B79F-65C8E1B07E9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60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CB74449-F364-47DD-BA61-AD9011F06B8E}"/>
              </a:ext>
            </a:extLst>
          </p:cNvPr>
          <p:cNvSpPr/>
          <p:nvPr/>
        </p:nvSpPr>
        <p:spPr bwMode="auto">
          <a:xfrm>
            <a:off x="2005344" y="22724"/>
            <a:ext cx="10151147" cy="1288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South Africa: Some of the world’s richest, and the poorest, are neighbours in their own land….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5A3B-6D6A-4376-BD62-1D8745A53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" y="36241"/>
            <a:ext cx="1935089" cy="128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538CA0-C605-45AD-9C90-324C33118DA7}"/>
              </a:ext>
            </a:extLst>
          </p:cNvPr>
          <p:cNvSpPr txBox="1"/>
          <p:nvPr/>
        </p:nvSpPr>
        <p:spPr>
          <a:xfrm>
            <a:off x="25394" y="5780865"/>
            <a:ext cx="1213109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Up to 56%  South Africans, including children, are a drain, not a gain, on the economy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The “SCARY” part is its racial characteristic – HISTORY tells us this is potentially explosive!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Can both be “Digitally Transformed” to be less volatile or explosive?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5F862F-EABB-4E91-81CC-8F1FC868D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44740"/>
              </p:ext>
            </p:extLst>
          </p:nvPr>
        </p:nvGraphicFramePr>
        <p:xfrm>
          <a:off x="185434" y="1412776"/>
          <a:ext cx="11821132" cy="4243332"/>
        </p:xfrm>
        <a:graphic>
          <a:graphicData uri="http://schemas.openxmlformats.org/drawingml/2006/table">
            <a:tbl>
              <a:tblPr firstRow="1" firstCol="1" bandRow="1"/>
              <a:tblGrid>
                <a:gridCol w="5910566">
                  <a:extLst>
                    <a:ext uri="{9D8B030D-6E8A-4147-A177-3AD203B41FA5}">
                      <a16:colId xmlns:a16="http://schemas.microsoft.com/office/drawing/2014/main" val="1992366903"/>
                    </a:ext>
                  </a:extLst>
                </a:gridCol>
                <a:gridCol w="5910566">
                  <a:extLst>
                    <a:ext uri="{9D8B030D-6E8A-4147-A177-3AD203B41FA5}">
                      <a16:colId xmlns:a16="http://schemas.microsoft.com/office/drawing/2014/main" val="3176905514"/>
                    </a:ext>
                  </a:extLst>
                </a:gridCol>
              </a:tblGrid>
              <a:tr h="549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Chart 1.2b: % Population below National Poverty Line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Chart 1.3a: Poverty measures by Population Group (%)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667458"/>
                  </a:ext>
                </a:extLst>
              </a:tr>
              <a:tr h="339634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en-GB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89896"/>
                  </a:ext>
                </a:extLst>
              </a:tr>
              <a:tr h="2971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Sources: UNDP HDR2019: </a:t>
                      </a:r>
                      <a:r>
                        <a:rPr lang="en-GB" sz="14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http://hdr.undp.org/en/data#</a:t>
                      </a:r>
                      <a:r>
                        <a:rPr lang="en-GB" sz="14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kumimoji="0" lang="en-GB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http://www.statssa.gov.za/publications/Report-03-10-06/Report-03-10-062015.pdf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338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5F9F6BB-E3B3-43CD-98A2-E76D219A60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005" y="1916832"/>
            <a:ext cx="5529627" cy="3301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9F1F7C-4BA9-4489-A20F-B04138843C1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60" y="1988840"/>
            <a:ext cx="5673336" cy="32293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A967D3-EA7C-41A7-86F2-C9A8EE00CD4A}"/>
              </a:ext>
            </a:extLst>
          </p:cNvPr>
          <p:cNvCxnSpPr/>
          <p:nvPr/>
        </p:nvCxnSpPr>
        <p:spPr>
          <a:xfrm>
            <a:off x="0" y="1348365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E8D014-A0C6-4028-B723-8A33F8EC5C8D}"/>
              </a:ext>
            </a:extLst>
          </p:cNvPr>
          <p:cNvCxnSpPr>
            <a:cxnSpLocks/>
          </p:cNvCxnSpPr>
          <p:nvPr/>
        </p:nvCxnSpPr>
        <p:spPr>
          <a:xfrm flipV="1">
            <a:off x="25394" y="5733256"/>
            <a:ext cx="12166606" cy="0"/>
          </a:xfrm>
          <a:prstGeom prst="line">
            <a:avLst/>
          </a:prstGeom>
          <a:ln w="666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F958BA-6F7E-4899-89A1-D1A89F82B36E}"/>
              </a:ext>
            </a:extLst>
          </p:cNvPr>
          <p:cNvSpPr txBox="1"/>
          <p:nvPr/>
        </p:nvSpPr>
        <p:spPr>
          <a:xfrm>
            <a:off x="11712624" y="446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CEE4E-4DB7-477C-B79F-65C8E1B07E9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008115"/>
      </p:ext>
    </p:extLst>
  </p:cSld>
  <p:clrMapOvr>
    <a:masterClrMapping/>
  </p:clrMapOvr>
</p:sld>
</file>

<file path=ppt/theme/theme1.xml><?xml version="1.0" encoding="utf-8"?>
<a:theme xmlns:a="http://schemas.openxmlformats.org/drawingml/2006/main" name="2014_Corporate_PPT_template">
  <a:themeElements>
    <a:clrScheme name="Const - Heavy and Highway 14">
      <a:dk1>
        <a:srgbClr val="00478E"/>
      </a:dk1>
      <a:lt1>
        <a:srgbClr val="FFFFFF"/>
      </a:lt1>
      <a:dk2>
        <a:srgbClr val="00478E"/>
      </a:dk2>
      <a:lt2>
        <a:srgbClr val="002C58"/>
      </a:lt2>
      <a:accent1>
        <a:srgbClr val="F5C205"/>
      </a:accent1>
      <a:accent2>
        <a:srgbClr val="BF311A"/>
      </a:accent2>
      <a:accent3>
        <a:srgbClr val="FFFFFF"/>
      </a:accent3>
      <a:accent4>
        <a:srgbClr val="003B78"/>
      </a:accent4>
      <a:accent5>
        <a:srgbClr val="F9DDAA"/>
      </a:accent5>
      <a:accent6>
        <a:srgbClr val="AD2B16"/>
      </a:accent6>
      <a:hlink>
        <a:srgbClr val="3366CC"/>
      </a:hlink>
      <a:folHlink>
        <a:srgbClr val="CC6600"/>
      </a:folHlink>
    </a:clrScheme>
    <a:fontScheme name="Const - Heavy and High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t - Heavy and Highw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3">
        <a:dk1>
          <a:srgbClr val="000000"/>
        </a:dk1>
        <a:lt1>
          <a:srgbClr val="00478E"/>
        </a:lt1>
        <a:dk2>
          <a:srgbClr val="FFFFFF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AAB1C6"/>
        </a:accent3>
        <a:accent4>
          <a:srgbClr val="000000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14">
        <a:dk1>
          <a:srgbClr val="00478E"/>
        </a:dk1>
        <a:lt1>
          <a:srgbClr val="FFFFFF"/>
        </a:lt1>
        <a:dk2>
          <a:srgbClr val="00478E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FFFFFF"/>
        </a:accent3>
        <a:accent4>
          <a:srgbClr val="003B78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omatics Indaba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atics Indaba 2016" id="{477E72D2-6B8E-401D-B74B-F31D6D2EB781}" vid="{53A88D02-9111-427A-B6BD-6394146A7522}"/>
    </a:ext>
  </a:extLst>
</a:theme>
</file>

<file path=ppt/theme/theme3.xml><?xml version="1.0" encoding="utf-8"?>
<a:theme xmlns:a="http://schemas.openxmlformats.org/drawingml/2006/main" name="1_2014_Corporate_PPT_template">
  <a:themeElements>
    <a:clrScheme name="Const - Heavy and Highway 14">
      <a:dk1>
        <a:srgbClr val="00478E"/>
      </a:dk1>
      <a:lt1>
        <a:srgbClr val="FFFFFF"/>
      </a:lt1>
      <a:dk2>
        <a:srgbClr val="00478E"/>
      </a:dk2>
      <a:lt2>
        <a:srgbClr val="002C58"/>
      </a:lt2>
      <a:accent1>
        <a:srgbClr val="F5C205"/>
      </a:accent1>
      <a:accent2>
        <a:srgbClr val="BF311A"/>
      </a:accent2>
      <a:accent3>
        <a:srgbClr val="FFFFFF"/>
      </a:accent3>
      <a:accent4>
        <a:srgbClr val="003B78"/>
      </a:accent4>
      <a:accent5>
        <a:srgbClr val="F9DDAA"/>
      </a:accent5>
      <a:accent6>
        <a:srgbClr val="AD2B16"/>
      </a:accent6>
      <a:hlink>
        <a:srgbClr val="3366CC"/>
      </a:hlink>
      <a:folHlink>
        <a:srgbClr val="CC6600"/>
      </a:folHlink>
    </a:clrScheme>
    <a:fontScheme name="Const - Heavy and High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t - Heavy and Highw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3">
        <a:dk1>
          <a:srgbClr val="000000"/>
        </a:dk1>
        <a:lt1>
          <a:srgbClr val="00478E"/>
        </a:lt1>
        <a:dk2>
          <a:srgbClr val="FFFFFF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AAB1C6"/>
        </a:accent3>
        <a:accent4>
          <a:srgbClr val="000000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14">
        <a:dk1>
          <a:srgbClr val="00478E"/>
        </a:dk1>
        <a:lt1>
          <a:srgbClr val="FFFFFF"/>
        </a:lt1>
        <a:dk2>
          <a:srgbClr val="00478E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FFFFFF"/>
        </a:accent3>
        <a:accent4>
          <a:srgbClr val="003B78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2014_Corporate_PPT_template">
  <a:themeElements>
    <a:clrScheme name="Const - Heavy and Highway 14">
      <a:dk1>
        <a:srgbClr val="00478E"/>
      </a:dk1>
      <a:lt1>
        <a:srgbClr val="FFFFFF"/>
      </a:lt1>
      <a:dk2>
        <a:srgbClr val="00478E"/>
      </a:dk2>
      <a:lt2>
        <a:srgbClr val="002C58"/>
      </a:lt2>
      <a:accent1>
        <a:srgbClr val="F5C205"/>
      </a:accent1>
      <a:accent2>
        <a:srgbClr val="BF311A"/>
      </a:accent2>
      <a:accent3>
        <a:srgbClr val="FFFFFF"/>
      </a:accent3>
      <a:accent4>
        <a:srgbClr val="003B78"/>
      </a:accent4>
      <a:accent5>
        <a:srgbClr val="F9DDAA"/>
      </a:accent5>
      <a:accent6>
        <a:srgbClr val="AD2B16"/>
      </a:accent6>
      <a:hlink>
        <a:srgbClr val="3366CC"/>
      </a:hlink>
      <a:folHlink>
        <a:srgbClr val="CC6600"/>
      </a:folHlink>
    </a:clrScheme>
    <a:fontScheme name="Const - Heavy and High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t - Heavy and Highw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3">
        <a:dk1>
          <a:srgbClr val="000000"/>
        </a:dk1>
        <a:lt1>
          <a:srgbClr val="00478E"/>
        </a:lt1>
        <a:dk2>
          <a:srgbClr val="FFFFFF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AAB1C6"/>
        </a:accent3>
        <a:accent4>
          <a:srgbClr val="000000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14">
        <a:dk1>
          <a:srgbClr val="00478E"/>
        </a:dk1>
        <a:lt1>
          <a:srgbClr val="FFFFFF"/>
        </a:lt1>
        <a:dk2>
          <a:srgbClr val="00478E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FFFFFF"/>
        </a:accent3>
        <a:accent4>
          <a:srgbClr val="003B78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st - Heavy and Highway 13">
    <a:dk1>
      <a:srgbClr val="000000"/>
    </a:dk1>
    <a:lt1>
      <a:srgbClr val="00478E"/>
    </a:lt1>
    <a:dk2>
      <a:srgbClr val="FFFFFF"/>
    </a:dk2>
    <a:lt2>
      <a:srgbClr val="002C58"/>
    </a:lt2>
    <a:accent1>
      <a:srgbClr val="F5C205"/>
    </a:accent1>
    <a:accent2>
      <a:srgbClr val="BF311A"/>
    </a:accent2>
    <a:accent3>
      <a:srgbClr val="AAB1C6"/>
    </a:accent3>
    <a:accent4>
      <a:srgbClr val="000000"/>
    </a:accent4>
    <a:accent5>
      <a:srgbClr val="F9DDAA"/>
    </a:accent5>
    <a:accent6>
      <a:srgbClr val="AD2B16"/>
    </a:accent6>
    <a:hlink>
      <a:srgbClr val="3366CC"/>
    </a:hlink>
    <a:folHlink>
      <a:srgbClr val="CC6600"/>
    </a:folHlink>
  </a:clrScheme>
</a:themeOverride>
</file>

<file path=ppt/theme/themeOverride2.xml><?xml version="1.0" encoding="utf-8"?>
<a:themeOverride xmlns:a="http://schemas.openxmlformats.org/drawingml/2006/main">
  <a:clrScheme name="Const - Heavy and Highway 13">
    <a:dk1>
      <a:srgbClr val="000000"/>
    </a:dk1>
    <a:lt1>
      <a:srgbClr val="00478E"/>
    </a:lt1>
    <a:dk2>
      <a:srgbClr val="FFFFFF"/>
    </a:dk2>
    <a:lt2>
      <a:srgbClr val="002C58"/>
    </a:lt2>
    <a:accent1>
      <a:srgbClr val="F5C205"/>
    </a:accent1>
    <a:accent2>
      <a:srgbClr val="BF311A"/>
    </a:accent2>
    <a:accent3>
      <a:srgbClr val="AAB1C6"/>
    </a:accent3>
    <a:accent4>
      <a:srgbClr val="000000"/>
    </a:accent4>
    <a:accent5>
      <a:srgbClr val="F9DDAA"/>
    </a:accent5>
    <a:accent6>
      <a:srgbClr val="AD2B16"/>
    </a:accent6>
    <a:hlink>
      <a:srgbClr val="3366CC"/>
    </a:hlink>
    <a:folHlink>
      <a:srgbClr val="CC6600"/>
    </a:folHlink>
  </a:clrScheme>
</a:themeOverride>
</file>

<file path=ppt/theme/themeOverride3.xml><?xml version="1.0" encoding="utf-8"?>
<a:themeOverride xmlns:a="http://schemas.openxmlformats.org/drawingml/2006/main">
  <a:clrScheme name="Const - Heavy and Highway 13">
    <a:dk1>
      <a:srgbClr val="000000"/>
    </a:dk1>
    <a:lt1>
      <a:srgbClr val="00478E"/>
    </a:lt1>
    <a:dk2>
      <a:srgbClr val="FFFFFF"/>
    </a:dk2>
    <a:lt2>
      <a:srgbClr val="002C58"/>
    </a:lt2>
    <a:accent1>
      <a:srgbClr val="F5C205"/>
    </a:accent1>
    <a:accent2>
      <a:srgbClr val="BF311A"/>
    </a:accent2>
    <a:accent3>
      <a:srgbClr val="AAB1C6"/>
    </a:accent3>
    <a:accent4>
      <a:srgbClr val="000000"/>
    </a:accent4>
    <a:accent5>
      <a:srgbClr val="F9DDAA"/>
    </a:accent5>
    <a:accent6>
      <a:srgbClr val="AD2B16"/>
    </a:accent6>
    <a:hlink>
      <a:srgbClr val="3366CC"/>
    </a:hlink>
    <a:folHlink>
      <a:srgbClr val="CC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17520</TotalTime>
  <Words>3898</Words>
  <Application>Microsoft Office PowerPoint</Application>
  <PresentationFormat>Widescreen</PresentationFormat>
  <Paragraphs>640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2014_Corporate_PPT_template</vt:lpstr>
      <vt:lpstr>Geomatics Indaba 2016</vt:lpstr>
      <vt:lpstr>1_2014_Corporate_PPT_template</vt:lpstr>
      <vt:lpstr>2_2014_Corporate_PPT_template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EEUSER</dc:creator>
  <cp:lastModifiedBy>Walter Brown</cp:lastModifiedBy>
  <cp:revision>1114</cp:revision>
  <cp:lastPrinted>2021-05-09T19:31:38Z</cp:lastPrinted>
  <dcterms:created xsi:type="dcterms:W3CDTF">2015-07-09T06:38:55Z</dcterms:created>
  <dcterms:modified xsi:type="dcterms:W3CDTF">2021-05-18T08:09:53Z</dcterms:modified>
</cp:coreProperties>
</file>